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2"/>
  </p:notesMasterIdLst>
  <p:sldIdLst>
    <p:sldId id="256" r:id="rId2"/>
    <p:sldId id="266" r:id="rId3"/>
    <p:sldId id="273" r:id="rId4"/>
    <p:sldId id="275" r:id="rId5"/>
    <p:sldId id="298" r:id="rId6"/>
    <p:sldId id="278" r:id="rId7"/>
    <p:sldId id="280" r:id="rId8"/>
    <p:sldId id="284" r:id="rId9"/>
    <p:sldId id="285" r:id="rId10"/>
    <p:sldId id="286" r:id="rId11"/>
    <p:sldId id="287" r:id="rId12"/>
    <p:sldId id="289" r:id="rId13"/>
    <p:sldId id="288" r:id="rId14"/>
    <p:sldId id="290" r:id="rId15"/>
    <p:sldId id="291" r:id="rId16"/>
    <p:sldId id="295" r:id="rId17"/>
    <p:sldId id="300" r:id="rId18"/>
    <p:sldId id="299" r:id="rId19"/>
    <p:sldId id="283" r:id="rId20"/>
    <p:sldId id="264" r:id="rId21"/>
  </p:sldIdLst>
  <p:sldSz cx="9144000" cy="5143500" type="screen16x9"/>
  <p:notesSz cx="6858000" cy="9144000"/>
  <p:embeddedFontLst>
    <p:embeddedFont>
      <p:font typeface="BM DoHyeon OTF" panose="020B0600000101010101" pitchFamily="34" charset="-127"/>
      <p:regular r:id="rId23"/>
    </p:embeddedFont>
    <p:embeddedFont>
      <p:font typeface="BM HANNA Air OTF" panose="020B0600000101010101" pitchFamily="34" charset="-127"/>
      <p:regular r:id="rId24"/>
    </p:embeddedFont>
    <p:embeddedFont>
      <p:font typeface="맑은 고딕" panose="020B0503020000020004" pitchFamily="34" charset="-127"/>
      <p:regular r:id="rId25"/>
      <p:bold r:id="rId26"/>
    </p:embeddedFont>
    <p:embeddedFont>
      <p:font typeface="BM JUA OTF" panose="02020603020101020101" pitchFamily="18" charset="-127"/>
      <p:regular r:id="rId2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94131"/>
    <a:srgbClr val="2D3D0E"/>
    <a:srgbClr val="FFB66B"/>
    <a:srgbClr val="FFE3CE"/>
    <a:srgbClr val="DE965A"/>
    <a:srgbClr val="FFBD8B"/>
    <a:srgbClr val="FA6B00"/>
    <a:srgbClr val="8C5931"/>
    <a:srgbClr val="D4772A"/>
    <a:srgbClr val="FF8D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325" autoAdjust="0"/>
    <p:restoredTop sz="86030"/>
  </p:normalViewPr>
  <p:slideViewPr>
    <p:cSldViewPr>
      <p:cViewPr varScale="1">
        <p:scale>
          <a:sx n="172" d="100"/>
          <a:sy n="172" d="100"/>
        </p:scale>
        <p:origin x="2256" y="1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8E2928-6F73-4F8B-9EC3-41E9B1ED3DAD}" type="datetimeFigureOut">
              <a:rPr lang="ko-KR" altLang="en-US" smtClean="0"/>
              <a:t>2023. 4. 6.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0B9AD3-34AC-4209-A6E3-8A127CB25C5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75803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0B9AD3-34AC-4209-A6E3-8A127CB25C5D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89979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모바일 </a:t>
            </a:r>
            <a:r>
              <a:rPr kumimoji="1" lang="ko-KR" altLang="en-US" dirty="0" err="1"/>
              <a:t>메인화면은</a:t>
            </a:r>
            <a:r>
              <a:rPr kumimoji="1" lang="ko-KR" altLang="en-US" dirty="0"/>
              <a:t> 더욱 직관적으로 표현하게 위해서</a:t>
            </a:r>
            <a:r>
              <a:rPr kumimoji="1" lang="en-US" altLang="ko-KR" dirty="0"/>
              <a:t>, </a:t>
            </a:r>
            <a:r>
              <a:rPr kumimoji="1" lang="ko-KR" altLang="en-US" dirty="0"/>
              <a:t>슬라이더 제외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0B9AD3-34AC-4209-A6E3-8A127CB25C5D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94301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모바일 </a:t>
            </a:r>
            <a:r>
              <a:rPr kumimoji="1" lang="ko-KR" altLang="en-US" dirty="0" err="1"/>
              <a:t>메인화면은</a:t>
            </a:r>
            <a:r>
              <a:rPr kumimoji="1" lang="ko-KR" altLang="en-US" dirty="0"/>
              <a:t> 더욱 직관적으로 표현하게 위해서</a:t>
            </a:r>
            <a:r>
              <a:rPr kumimoji="1" lang="en-US" altLang="ko-KR" dirty="0"/>
              <a:t>, </a:t>
            </a:r>
            <a:r>
              <a:rPr kumimoji="1" lang="ko-KR" altLang="en-US" dirty="0"/>
              <a:t>슬라이더 제외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0B9AD3-34AC-4209-A6E3-8A127CB25C5D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73234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모바일 </a:t>
            </a:r>
            <a:r>
              <a:rPr kumimoji="1" lang="ko-KR" altLang="en-US" dirty="0" err="1"/>
              <a:t>메인화면은</a:t>
            </a:r>
            <a:r>
              <a:rPr kumimoji="1" lang="ko-KR" altLang="en-US" dirty="0"/>
              <a:t> 더욱 직관적으로 표현하게 위해서</a:t>
            </a:r>
            <a:r>
              <a:rPr kumimoji="1" lang="en-US" altLang="ko-KR" dirty="0"/>
              <a:t>, </a:t>
            </a:r>
            <a:r>
              <a:rPr kumimoji="1" lang="ko-KR" altLang="en-US" dirty="0"/>
              <a:t>슬라이더 제외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0B9AD3-34AC-4209-A6E3-8A127CB25C5D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81746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모바일 </a:t>
            </a:r>
            <a:r>
              <a:rPr kumimoji="1" lang="ko-KR" altLang="en-US" dirty="0" err="1"/>
              <a:t>메인화면은</a:t>
            </a:r>
            <a:r>
              <a:rPr kumimoji="1" lang="ko-KR" altLang="en-US" dirty="0"/>
              <a:t> 더욱 직관적으로 표현하게 위해서</a:t>
            </a:r>
            <a:r>
              <a:rPr kumimoji="1" lang="en-US" altLang="ko-KR" dirty="0"/>
              <a:t>, </a:t>
            </a:r>
            <a:r>
              <a:rPr kumimoji="1" lang="ko-KR" altLang="en-US" dirty="0"/>
              <a:t>슬라이더 제외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0B9AD3-34AC-4209-A6E3-8A127CB25C5D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39324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모바일 </a:t>
            </a:r>
            <a:r>
              <a:rPr kumimoji="1" lang="ko-KR" altLang="en-US" dirty="0" err="1"/>
              <a:t>메인화면은</a:t>
            </a:r>
            <a:r>
              <a:rPr kumimoji="1" lang="ko-KR" altLang="en-US" dirty="0"/>
              <a:t> 더욱 직관적으로 표현하게 위해서</a:t>
            </a:r>
            <a:r>
              <a:rPr kumimoji="1" lang="en-US" altLang="ko-KR" dirty="0"/>
              <a:t>, </a:t>
            </a:r>
            <a:r>
              <a:rPr kumimoji="1" lang="ko-KR" altLang="en-US" dirty="0"/>
              <a:t>슬라이더 제외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0B9AD3-34AC-4209-A6E3-8A127CB25C5D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07158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모바일 </a:t>
            </a:r>
            <a:r>
              <a:rPr kumimoji="1" lang="ko-KR" altLang="en-US" dirty="0" err="1"/>
              <a:t>메인화면은</a:t>
            </a:r>
            <a:r>
              <a:rPr kumimoji="1" lang="ko-KR" altLang="en-US" dirty="0"/>
              <a:t> 더욱 직관적으로 표현하게 위해서</a:t>
            </a:r>
            <a:r>
              <a:rPr kumimoji="1" lang="en-US" altLang="ko-KR" dirty="0"/>
              <a:t>, </a:t>
            </a:r>
            <a:r>
              <a:rPr kumimoji="1" lang="ko-KR" altLang="en-US" dirty="0"/>
              <a:t>슬라이더 제외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0B9AD3-34AC-4209-A6E3-8A127CB25C5D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35722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모바일 </a:t>
            </a:r>
            <a:r>
              <a:rPr kumimoji="1" lang="ko-KR" altLang="en-US" dirty="0" err="1"/>
              <a:t>메인화면은</a:t>
            </a:r>
            <a:r>
              <a:rPr kumimoji="1" lang="ko-KR" altLang="en-US" dirty="0"/>
              <a:t> 더욱 직관적으로 표현하게 위해서</a:t>
            </a:r>
            <a:r>
              <a:rPr kumimoji="1" lang="en-US" altLang="ko-KR" dirty="0"/>
              <a:t>, </a:t>
            </a:r>
            <a:r>
              <a:rPr kumimoji="1" lang="ko-KR" altLang="en-US" dirty="0"/>
              <a:t>슬라이더 제외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0B9AD3-34AC-4209-A6E3-8A127CB25C5D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42387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0B9AD3-34AC-4209-A6E3-8A127CB25C5D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03359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0B9AD3-34AC-4209-A6E3-8A127CB25C5D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8915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0B9AD3-34AC-4209-A6E3-8A127CB25C5D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382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0B9AD3-34AC-4209-A6E3-8A127CB25C5D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90742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0B9AD3-34AC-4209-A6E3-8A127CB25C5D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11985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0B9AD3-34AC-4209-A6E3-8A127CB25C5D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39621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모바일 </a:t>
            </a:r>
            <a:r>
              <a:rPr kumimoji="1" lang="ko-KR" altLang="en-US" dirty="0" err="1"/>
              <a:t>메인화면은</a:t>
            </a:r>
            <a:r>
              <a:rPr kumimoji="1" lang="ko-KR" altLang="en-US" dirty="0"/>
              <a:t> 더욱 직관적으로 표현하게 위해서</a:t>
            </a:r>
            <a:r>
              <a:rPr kumimoji="1" lang="en-US" altLang="ko-KR" dirty="0"/>
              <a:t>, </a:t>
            </a:r>
            <a:r>
              <a:rPr kumimoji="1" lang="ko-KR" altLang="en-US" dirty="0"/>
              <a:t>슬라이더 제외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0B9AD3-34AC-4209-A6E3-8A127CB25C5D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20350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모바일 </a:t>
            </a:r>
            <a:r>
              <a:rPr kumimoji="1" lang="ko-KR" altLang="en-US" dirty="0" err="1"/>
              <a:t>메인화면은</a:t>
            </a:r>
            <a:r>
              <a:rPr kumimoji="1" lang="ko-KR" altLang="en-US" dirty="0"/>
              <a:t> 더욱 직관적으로 표현하게 위해서</a:t>
            </a:r>
            <a:r>
              <a:rPr kumimoji="1" lang="en-US" altLang="ko-KR" dirty="0"/>
              <a:t>, </a:t>
            </a:r>
            <a:r>
              <a:rPr kumimoji="1" lang="ko-KR" altLang="en-US" dirty="0"/>
              <a:t>슬라이더 제외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0B9AD3-34AC-4209-A6E3-8A127CB25C5D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05167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BD76B8-AED2-47FA-A18E-D738B6F6166A}" type="datetimeFigureOut">
              <a:rPr lang="ko-KR" altLang="en-US" smtClean="0"/>
              <a:t>2023. 4. 6.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19911-D362-43BD-B85D-CA6E5D099F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4529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BD76B8-AED2-47FA-A18E-D738B6F6166A}" type="datetimeFigureOut">
              <a:rPr lang="ko-KR" altLang="en-US" smtClean="0"/>
              <a:t>2023. 4. 6.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19911-D362-43BD-B85D-CA6E5D099F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14131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BD76B8-AED2-47FA-A18E-D738B6F6166A}" type="datetimeFigureOut">
              <a:rPr lang="ko-KR" altLang="en-US" smtClean="0"/>
              <a:t>2023. 4. 6.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19911-D362-43BD-B85D-CA6E5D099F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91067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BD76B8-AED2-47FA-A18E-D738B6F6166A}" type="datetimeFigureOut">
              <a:rPr lang="ko-KR" altLang="en-US" smtClean="0"/>
              <a:t>2023. 4. 6.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19911-D362-43BD-B85D-CA6E5D099F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19861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BD76B8-AED2-47FA-A18E-D738B6F6166A}" type="datetimeFigureOut">
              <a:rPr lang="ko-KR" altLang="en-US" smtClean="0"/>
              <a:t>2023. 4. 6.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19911-D362-43BD-B85D-CA6E5D099F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77181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BD76B8-AED2-47FA-A18E-D738B6F6166A}" type="datetimeFigureOut">
              <a:rPr lang="ko-KR" altLang="en-US" smtClean="0"/>
              <a:t>2023. 4. 6.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19911-D362-43BD-B85D-CA6E5D099F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01385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BD76B8-AED2-47FA-A18E-D738B6F6166A}" type="datetimeFigureOut">
              <a:rPr lang="ko-KR" altLang="en-US" smtClean="0"/>
              <a:t>2023. 4. 6.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19911-D362-43BD-B85D-CA6E5D099F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12378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BD76B8-AED2-47FA-A18E-D738B6F6166A}" type="datetimeFigureOut">
              <a:rPr lang="ko-KR" altLang="en-US" smtClean="0"/>
              <a:t>2023. 4. 6.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19911-D362-43BD-B85D-CA6E5D099F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30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BD76B8-AED2-47FA-A18E-D738B6F6166A}" type="datetimeFigureOut">
              <a:rPr lang="ko-KR" altLang="en-US" smtClean="0"/>
              <a:t>2023. 4. 6.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19911-D362-43BD-B85D-CA6E5D099F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21739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BD76B8-AED2-47FA-A18E-D738B6F6166A}" type="datetimeFigureOut">
              <a:rPr lang="ko-KR" altLang="en-US" smtClean="0"/>
              <a:t>2023. 4. 6.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19911-D362-43BD-B85D-CA6E5D099F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92605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BD76B8-AED2-47FA-A18E-D738B6F6166A}" type="datetimeFigureOut">
              <a:rPr lang="ko-KR" altLang="en-US" smtClean="0"/>
              <a:t>2023. 4. 6.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19911-D362-43BD-B85D-CA6E5D099F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99083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BD76B8-AED2-47FA-A18E-D738B6F6166A}" type="datetimeFigureOut">
              <a:rPr lang="ko-KR" altLang="en-US" smtClean="0"/>
              <a:t>2023. 4. 6.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819911-D362-43BD-B85D-CA6E5D099F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91052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1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8.png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hee-duck.github.io/TEAM1/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7" Type="http://schemas.openxmlformats.org/officeDocument/2006/relationships/image" Target="../media/image14.jpeg"/><Relationship Id="rId2" Type="http://schemas.openxmlformats.org/officeDocument/2006/relationships/slideLayout" Target="../slideLayouts/slideLayout1.xml"/><Relationship Id="rId1" Type="http://schemas.openxmlformats.org/officeDocument/2006/relationships/video" Target="https://www.youtube.com/embed/_7CVqfQfucs?feature=oembed" TargetMode="Externa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2355726"/>
            <a:ext cx="9144000" cy="2787775"/>
          </a:xfrm>
          <a:prstGeom prst="rect">
            <a:avLst/>
          </a:prstGeom>
          <a:blipFill dpi="0" rotWithShape="1">
            <a:blip r:embed="rId2">
              <a:alphaModFix amt="72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660232" y="123478"/>
            <a:ext cx="2393668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호민이가 최고조👍🏻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pPr algn="r"/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1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차 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Project</a:t>
            </a:r>
          </a:p>
          <a:p>
            <a:pPr algn="r"/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최종 발표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pPr algn="r"/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pPr algn="r"/>
            <a:endParaRPr lang="en-US" altLang="ko-KR" sz="14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pPr algn="r"/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PL | </a:t>
            </a:r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한희수</a:t>
            </a:r>
            <a:endParaRPr lang="en-US" altLang="ko-KR" sz="1100" dirty="0">
              <a:solidFill>
                <a:schemeClr val="tx1">
                  <a:lumMod val="75000"/>
                  <a:lumOff val="25000"/>
                </a:schemeClr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pPr algn="r"/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PM</a:t>
            </a:r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 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|</a:t>
            </a:r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 김주연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,</a:t>
            </a:r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 이태우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,</a:t>
            </a:r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 </a:t>
            </a:r>
            <a:r>
              <a:rPr lang="ko-KR" alt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김호민</a:t>
            </a:r>
            <a:endParaRPr lang="en-US" altLang="ko-KR" sz="1100" dirty="0">
              <a:solidFill>
                <a:schemeClr val="tx1">
                  <a:lumMod val="75000"/>
                  <a:lumOff val="25000"/>
                </a:schemeClr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6" name="이등변 삼각형 5"/>
          <p:cNvSpPr/>
          <p:nvPr/>
        </p:nvSpPr>
        <p:spPr>
          <a:xfrm rot="10800000">
            <a:off x="7452320" y="2355726"/>
            <a:ext cx="250588" cy="216024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741990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직사각형 57">
            <a:extLst>
              <a:ext uri="{FF2B5EF4-FFF2-40B4-BE49-F238E27FC236}">
                <a16:creationId xmlns:a16="http://schemas.microsoft.com/office/drawing/2014/main" id="{E5CD6AE5-E9F4-D334-E4CD-1D193E161EF3}"/>
              </a:ext>
            </a:extLst>
          </p:cNvPr>
          <p:cNvSpPr/>
          <p:nvPr/>
        </p:nvSpPr>
        <p:spPr>
          <a:xfrm>
            <a:off x="-3" y="267494"/>
            <a:ext cx="9144003" cy="70239"/>
          </a:xfrm>
          <a:prstGeom prst="rect">
            <a:avLst/>
          </a:prstGeom>
          <a:solidFill>
            <a:srgbClr val="FFB66B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AEAFE312-E32D-FABC-C0E8-9817112B158F}"/>
              </a:ext>
            </a:extLst>
          </p:cNvPr>
          <p:cNvSpPr/>
          <p:nvPr/>
        </p:nvSpPr>
        <p:spPr>
          <a:xfrm>
            <a:off x="-3" y="337734"/>
            <a:ext cx="9144003" cy="419618"/>
          </a:xfrm>
          <a:prstGeom prst="rect">
            <a:avLst/>
          </a:prstGeom>
          <a:solidFill>
            <a:srgbClr val="FFE3CE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E1174EB0-F168-8150-466F-5E729EA3821A}"/>
              </a:ext>
            </a:extLst>
          </p:cNvPr>
          <p:cNvSpPr/>
          <p:nvPr/>
        </p:nvSpPr>
        <p:spPr>
          <a:xfrm>
            <a:off x="-2" y="-1"/>
            <a:ext cx="9144002" cy="26749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F83548E9-0A62-895F-F172-02163B38248F}"/>
              </a:ext>
            </a:extLst>
          </p:cNvPr>
          <p:cNvGrpSpPr/>
          <p:nvPr/>
        </p:nvGrpSpPr>
        <p:grpSpPr>
          <a:xfrm>
            <a:off x="213450" y="92788"/>
            <a:ext cx="3638470" cy="678762"/>
            <a:chOff x="213450" y="92788"/>
            <a:chExt cx="3134414" cy="678762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FAC7D35F-2A39-06E3-50D0-50601F795FDB}"/>
                </a:ext>
              </a:extLst>
            </p:cNvPr>
            <p:cNvSpPr txBox="1"/>
            <p:nvPr/>
          </p:nvSpPr>
          <p:spPr>
            <a:xfrm>
              <a:off x="956659" y="373643"/>
              <a:ext cx="23912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srgbClr val="394131"/>
                  </a:solidFill>
                  <a:latin typeface="BM DoHyeon OTF" panose="020B0600000101010101" pitchFamily="34" charset="-127"/>
                  <a:ea typeface="BM DoHyeon OTF" panose="020B0600000101010101" pitchFamily="34" charset="-127"/>
                </a:rPr>
                <a:t>04.</a:t>
              </a:r>
              <a:r>
                <a:rPr lang="ko-KR" altLang="en-US" b="1" dirty="0">
                  <a:solidFill>
                    <a:srgbClr val="394131"/>
                  </a:solidFill>
                  <a:latin typeface="BM DoHyeon OTF" panose="020B0600000101010101" pitchFamily="34" charset="-127"/>
                  <a:ea typeface="BM DoHyeon OTF" panose="020B0600000101010101" pitchFamily="34" charset="-127"/>
                </a:rPr>
                <a:t> 웹 페이지 소개</a:t>
              </a:r>
            </a:p>
          </p:txBody>
        </p:sp>
        <p:pic>
          <p:nvPicPr>
            <p:cNvPr id="63" name="Picture 2" descr="C:\Users\asj\Downloads\111158-dogs\png\dog-smelling-a-bone.png">
              <a:extLst>
                <a:ext uri="{FF2B5EF4-FFF2-40B4-BE49-F238E27FC236}">
                  <a16:creationId xmlns:a16="http://schemas.microsoft.com/office/drawing/2014/main" id="{BD846046-F975-29DA-3986-2F88DF8F39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3450" y="92788"/>
              <a:ext cx="678762" cy="6787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3" name="그림 22">
            <a:extLst>
              <a:ext uri="{FF2B5EF4-FFF2-40B4-BE49-F238E27FC236}">
                <a16:creationId xmlns:a16="http://schemas.microsoft.com/office/drawing/2014/main" id="{5DD59B04-C491-4691-89DB-9908ED9BA3C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560" y="926043"/>
            <a:ext cx="2349355" cy="3573224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02061464-3BB4-4D70-8473-5392FDECF9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149" y="1372690"/>
            <a:ext cx="2581708" cy="3975487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0D0C9E37-ADB5-4B06-8FD2-1AC6F93B4B1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7411" y="926043"/>
            <a:ext cx="2634670" cy="3975486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BCA91FD9-A3A8-4305-BFF2-575BDE9E2278}"/>
              </a:ext>
            </a:extLst>
          </p:cNvPr>
          <p:cNvSpPr txBox="1"/>
          <p:nvPr/>
        </p:nvSpPr>
        <p:spPr>
          <a:xfrm>
            <a:off x="3802117" y="412601"/>
            <a:ext cx="14577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rgbClr val="002060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[</a:t>
            </a:r>
            <a:r>
              <a:rPr lang="en-US" altLang="ko-KR" sz="2000" dirty="0" err="1">
                <a:solidFill>
                  <a:srgbClr val="002060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Mo_Index</a:t>
            </a:r>
            <a:r>
              <a:rPr lang="en-US" altLang="ko-KR" sz="2000" dirty="0">
                <a:solidFill>
                  <a:srgbClr val="002060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]</a:t>
            </a:r>
            <a:endParaRPr lang="ko-KR" altLang="en-US" sz="2000" dirty="0">
              <a:solidFill>
                <a:srgbClr val="002060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5623013-14D7-4BAF-9777-E56A48E895EC}"/>
              </a:ext>
            </a:extLst>
          </p:cNvPr>
          <p:cNvSpPr/>
          <p:nvPr/>
        </p:nvSpPr>
        <p:spPr>
          <a:xfrm>
            <a:off x="-19324" y="4042412"/>
            <a:ext cx="2996586" cy="8977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E755E2F-B350-48D1-87F0-7F1E01758BCE}"/>
              </a:ext>
            </a:extLst>
          </p:cNvPr>
          <p:cNvSpPr txBox="1"/>
          <p:nvPr/>
        </p:nvSpPr>
        <p:spPr>
          <a:xfrm>
            <a:off x="91000" y="4101477"/>
            <a:ext cx="26087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err="1">
                <a:solidFill>
                  <a:schemeClr val="tx2">
                    <a:lumMod val="40000"/>
                    <a:lumOff val="6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Accrodian</a:t>
            </a:r>
            <a:r>
              <a:rPr lang="ko-KR" altLang="en-US" sz="1200" b="1" dirty="0">
                <a:solidFill>
                  <a:schemeClr val="tx2">
                    <a:lumMod val="40000"/>
                    <a:lumOff val="6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메뉴 바</a:t>
            </a:r>
            <a:r>
              <a:rPr lang="en-US" altLang="ko-KR" sz="1200" b="1" dirty="0">
                <a:solidFill>
                  <a:schemeClr val="tx2">
                    <a:lumMod val="40000"/>
                    <a:lumOff val="6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,</a:t>
            </a:r>
            <a:r>
              <a:rPr lang="ko-KR" altLang="en-US" sz="1200" b="1" dirty="0">
                <a:solidFill>
                  <a:schemeClr val="tx2">
                    <a:lumMod val="40000"/>
                    <a:lumOff val="6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en-US" altLang="ko-KR" sz="1200" b="1" dirty="0">
                <a:solidFill>
                  <a:schemeClr val="tx2">
                    <a:lumMod val="40000"/>
                    <a:lumOff val="6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GNB, Top </a:t>
            </a:r>
            <a:r>
              <a:rPr lang="en-US" altLang="ko-KR" sz="1200" b="1" dirty="0" err="1">
                <a:solidFill>
                  <a:schemeClr val="tx2">
                    <a:lumMod val="40000"/>
                    <a:lumOff val="6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btn</a:t>
            </a:r>
            <a:endParaRPr lang="ko-KR" altLang="en-US" sz="1200" b="1" dirty="0">
              <a:solidFill>
                <a:schemeClr val="tx2">
                  <a:lumMod val="40000"/>
                  <a:lumOff val="60000"/>
                </a:schemeClr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16DD870-E694-4497-80AC-4F0F2CD1BA33}"/>
              </a:ext>
            </a:extLst>
          </p:cNvPr>
          <p:cNvSpPr txBox="1"/>
          <p:nvPr/>
        </p:nvSpPr>
        <p:spPr>
          <a:xfrm>
            <a:off x="-91648" y="4342223"/>
            <a:ext cx="288080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en-US" altLang="ko-KR" sz="1050" b="1" dirty="0">
                <a:solidFill>
                  <a:schemeClr val="bg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3</a:t>
            </a:r>
            <a:r>
              <a:rPr lang="ko-KR" altLang="en-US" sz="1050" b="1" dirty="0">
                <a:solidFill>
                  <a:schemeClr val="bg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줄 메뉴 버튼과</a:t>
            </a:r>
            <a:r>
              <a:rPr lang="en-US" altLang="ko-KR" sz="1050" b="1" dirty="0">
                <a:solidFill>
                  <a:schemeClr val="bg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, </a:t>
            </a:r>
            <a:r>
              <a:rPr lang="ko-KR" altLang="en-US" sz="1050" b="1" dirty="0">
                <a:solidFill>
                  <a:schemeClr val="bg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좌측 메뉴 바</a:t>
            </a:r>
            <a:endParaRPr lang="en-US" altLang="ko-KR" sz="1050" b="1" dirty="0">
              <a:solidFill>
                <a:schemeClr val="bg1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50" b="1" dirty="0">
                <a:solidFill>
                  <a:schemeClr val="bg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일정 페이지 이상 내려가면 </a:t>
            </a:r>
            <a:r>
              <a:rPr lang="en-US" altLang="ko-KR" sz="1050" b="1" dirty="0">
                <a:solidFill>
                  <a:schemeClr val="bg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Top </a:t>
            </a:r>
            <a:r>
              <a:rPr lang="en-US" altLang="ko-KR" sz="1050" b="1" dirty="0" err="1">
                <a:solidFill>
                  <a:schemeClr val="bg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btn</a:t>
            </a:r>
            <a:r>
              <a:rPr lang="en-US" altLang="ko-KR" sz="1050" b="1" dirty="0">
                <a:solidFill>
                  <a:schemeClr val="bg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 </a:t>
            </a:r>
            <a:r>
              <a:rPr lang="ko-KR" altLang="en-US" sz="1050" b="1" dirty="0">
                <a:solidFill>
                  <a:schemeClr val="bg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생성</a:t>
            </a:r>
            <a:r>
              <a:rPr lang="en-US" altLang="ko-KR" sz="1050" b="1" dirty="0">
                <a:solidFill>
                  <a:schemeClr val="bg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 (Pc ver.</a:t>
            </a:r>
            <a:r>
              <a:rPr lang="ko-KR" altLang="en-US" sz="1050" b="1" dirty="0">
                <a:solidFill>
                  <a:schemeClr val="bg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 동일</a:t>
            </a:r>
            <a:r>
              <a:rPr lang="en-US" altLang="ko-KR" sz="1050" b="1" dirty="0">
                <a:solidFill>
                  <a:schemeClr val="bg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)</a:t>
            </a:r>
            <a:r>
              <a:rPr lang="ko-KR" altLang="en-US" sz="1050" b="1" dirty="0">
                <a:solidFill>
                  <a:schemeClr val="bg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 </a:t>
            </a:r>
            <a:endParaRPr lang="en-US" altLang="ko-KR" sz="1050" b="1" dirty="0">
              <a:solidFill>
                <a:schemeClr val="bg1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BC1A7D7-5E35-4EDD-BCB6-BFE466060783}"/>
              </a:ext>
            </a:extLst>
          </p:cNvPr>
          <p:cNvSpPr/>
          <p:nvPr/>
        </p:nvSpPr>
        <p:spPr>
          <a:xfrm>
            <a:off x="6545988" y="836938"/>
            <a:ext cx="2496251" cy="8977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FF9337E-5A53-4000-97FF-6AE424D53A03}"/>
              </a:ext>
            </a:extLst>
          </p:cNvPr>
          <p:cNvSpPr txBox="1"/>
          <p:nvPr/>
        </p:nvSpPr>
        <p:spPr>
          <a:xfrm>
            <a:off x="6454414" y="1199644"/>
            <a:ext cx="249625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en-US" altLang="ko-KR" sz="1050" b="1" dirty="0">
                <a:solidFill>
                  <a:schemeClr val="bg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PC</a:t>
            </a:r>
            <a:r>
              <a:rPr lang="ko-KR" altLang="en-US" sz="1050" b="1" dirty="0">
                <a:solidFill>
                  <a:schemeClr val="bg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버전에 비해 비교적 작은 화면에서는 명확하고 간결한 정보가 중요</a:t>
            </a:r>
            <a:endParaRPr lang="en-US" altLang="ko-KR" sz="1050" b="1" dirty="0">
              <a:solidFill>
                <a:schemeClr val="bg1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5977C84-9C5A-4F81-9CF3-F8A6E71B11F3}"/>
              </a:ext>
            </a:extLst>
          </p:cNvPr>
          <p:cNvSpPr txBox="1"/>
          <p:nvPr/>
        </p:nvSpPr>
        <p:spPr>
          <a:xfrm>
            <a:off x="6634279" y="927989"/>
            <a:ext cx="23093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많은 정보 보다는</a:t>
            </a:r>
            <a:r>
              <a:rPr lang="en-US" altLang="ko-KR" sz="12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, </a:t>
            </a:r>
            <a:r>
              <a:rPr lang="ko-KR" altLang="en-US" sz="12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명확하게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DDE6A1E5-0DDF-5F5C-E000-60AEE8449A60}"/>
              </a:ext>
            </a:extLst>
          </p:cNvPr>
          <p:cNvGrpSpPr/>
          <p:nvPr/>
        </p:nvGrpSpPr>
        <p:grpSpPr>
          <a:xfrm>
            <a:off x="0" y="4556014"/>
            <a:ext cx="9143999" cy="591603"/>
            <a:chOff x="0" y="4556014"/>
            <a:chExt cx="9143999" cy="591603"/>
          </a:xfrm>
        </p:grpSpPr>
        <p:cxnSp>
          <p:nvCxnSpPr>
            <p:cNvPr id="10" name="직선 연결선 4">
              <a:extLst>
                <a:ext uri="{FF2B5EF4-FFF2-40B4-BE49-F238E27FC236}">
                  <a16:creationId xmlns:a16="http://schemas.microsoft.com/office/drawing/2014/main" id="{E74A0061-33AA-DAA1-12A8-783AE496964A}"/>
                </a:ext>
              </a:extLst>
            </p:cNvPr>
            <p:cNvCxnSpPr/>
            <p:nvPr/>
          </p:nvCxnSpPr>
          <p:spPr>
            <a:xfrm>
              <a:off x="0" y="5096222"/>
              <a:ext cx="8611751" cy="0"/>
            </a:xfrm>
            <a:prstGeom prst="line">
              <a:avLst/>
            </a:prstGeom>
            <a:ln>
              <a:solidFill>
                <a:srgbClr val="39413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모서리가 둥근 사각형 설명선 10">
              <a:extLst>
                <a:ext uri="{FF2B5EF4-FFF2-40B4-BE49-F238E27FC236}">
                  <a16:creationId xmlns:a16="http://schemas.microsoft.com/office/drawing/2014/main" id="{ED5D9CF4-4AD9-F504-E7CA-FBDEBEE816B3}"/>
                </a:ext>
              </a:extLst>
            </p:cNvPr>
            <p:cNvSpPr/>
            <p:nvPr/>
          </p:nvSpPr>
          <p:spPr>
            <a:xfrm>
              <a:off x="8244409" y="4761900"/>
              <a:ext cx="367344" cy="179829"/>
            </a:xfrm>
            <a:prstGeom prst="wedgeRoundRectCallout">
              <a:avLst>
                <a:gd name="adj1" fmla="val 42805"/>
                <a:gd name="adj2" fmla="val 71384"/>
                <a:gd name="adj3" fmla="val 16667"/>
              </a:avLst>
            </a:prstGeom>
            <a:solidFill>
              <a:schemeClr val="bg1"/>
            </a:solidFill>
            <a:ln w="12700">
              <a:solidFill>
                <a:srgbClr val="39413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solidFill>
                    <a:srgbClr val="394131"/>
                  </a:solidFill>
                  <a:latin typeface="나눔스퀘어OTF Bold" pitchFamily="34" charset="-127"/>
                  <a:ea typeface="나눔스퀘어OTF Bold" pitchFamily="34" charset="-127"/>
                </a:rPr>
                <a:t>9</a:t>
              </a:r>
              <a:endParaRPr lang="ko-KR" altLang="en-US" sz="900" dirty="0">
                <a:solidFill>
                  <a:srgbClr val="394131"/>
                </a:solidFill>
                <a:latin typeface="나눔스퀘어OTF Bold" pitchFamily="34" charset="-127"/>
                <a:ea typeface="나눔스퀘어OTF Bold" pitchFamily="34" charset="-127"/>
              </a:endParaRPr>
            </a:p>
          </p:txBody>
        </p:sp>
        <p:pic>
          <p:nvPicPr>
            <p:cNvPr id="11" name="Picture 3" descr="C:\Users\asj\Downloads\111158-dogs\png\dog-with-belt-walking-with-a-man.png">
              <a:extLst>
                <a:ext uri="{FF2B5EF4-FFF2-40B4-BE49-F238E27FC236}">
                  <a16:creationId xmlns:a16="http://schemas.microsoft.com/office/drawing/2014/main" id="{785914BC-E33B-ECF7-632E-7A2135AA492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694" b="7921"/>
            <a:stretch/>
          </p:blipFill>
          <p:spPr bwMode="auto">
            <a:xfrm flipH="1">
              <a:off x="8611751" y="4556014"/>
              <a:ext cx="532248" cy="5916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174CB7E-8C2B-409B-8DE8-5DF473A4470B}"/>
              </a:ext>
            </a:extLst>
          </p:cNvPr>
          <p:cNvSpPr/>
          <p:nvPr/>
        </p:nvSpPr>
        <p:spPr>
          <a:xfrm>
            <a:off x="2488651" y="887863"/>
            <a:ext cx="338801" cy="30904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FF0000"/>
                </a:solidFill>
              </a:ln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76BB461-AE43-424C-B539-73000C7D47EC}"/>
              </a:ext>
            </a:extLst>
          </p:cNvPr>
          <p:cNvSpPr/>
          <p:nvPr/>
        </p:nvSpPr>
        <p:spPr>
          <a:xfrm>
            <a:off x="5511432" y="1406083"/>
            <a:ext cx="338801" cy="26786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FF0000"/>
                </a:solidFill>
              </a:ln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9D11287A-8ECC-4376-9FE0-873099FF0C66}"/>
              </a:ext>
            </a:extLst>
          </p:cNvPr>
          <p:cNvSpPr/>
          <p:nvPr/>
        </p:nvSpPr>
        <p:spPr>
          <a:xfrm>
            <a:off x="3211773" y="1673947"/>
            <a:ext cx="2710393" cy="342227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FF0000"/>
                </a:solidFill>
              </a:ln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BE47A52-3CF8-44D4-99E9-9C9523376098}"/>
              </a:ext>
            </a:extLst>
          </p:cNvPr>
          <p:cNvSpPr/>
          <p:nvPr/>
        </p:nvSpPr>
        <p:spPr>
          <a:xfrm>
            <a:off x="430028" y="939980"/>
            <a:ext cx="940187" cy="308805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FF0000"/>
                </a:solidFill>
              </a:ln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0C268C5-CB2B-42E1-8754-D16C31E70EA8}"/>
              </a:ext>
            </a:extLst>
          </p:cNvPr>
          <p:cNvSpPr/>
          <p:nvPr/>
        </p:nvSpPr>
        <p:spPr>
          <a:xfrm>
            <a:off x="8391881" y="4519835"/>
            <a:ext cx="338801" cy="26786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FF0000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9764687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916490F-9D1C-481F-AE7D-388B5D9704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7468"/>
            <a:ext cx="9143999" cy="3141438"/>
          </a:xfrm>
          <a:prstGeom prst="rect">
            <a:avLst/>
          </a:prstGeom>
        </p:spPr>
      </p:pic>
      <p:sp>
        <p:nvSpPr>
          <p:cNvPr id="58" name="직사각형 57">
            <a:extLst>
              <a:ext uri="{FF2B5EF4-FFF2-40B4-BE49-F238E27FC236}">
                <a16:creationId xmlns:a16="http://schemas.microsoft.com/office/drawing/2014/main" id="{E5CD6AE5-E9F4-D334-E4CD-1D193E161EF3}"/>
              </a:ext>
            </a:extLst>
          </p:cNvPr>
          <p:cNvSpPr/>
          <p:nvPr/>
        </p:nvSpPr>
        <p:spPr>
          <a:xfrm>
            <a:off x="-3" y="267494"/>
            <a:ext cx="9144003" cy="70239"/>
          </a:xfrm>
          <a:prstGeom prst="rect">
            <a:avLst/>
          </a:prstGeom>
          <a:solidFill>
            <a:srgbClr val="FFB66B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AEAFE312-E32D-FABC-C0E8-9817112B158F}"/>
              </a:ext>
            </a:extLst>
          </p:cNvPr>
          <p:cNvSpPr/>
          <p:nvPr/>
        </p:nvSpPr>
        <p:spPr>
          <a:xfrm>
            <a:off x="-3" y="337734"/>
            <a:ext cx="9144003" cy="419618"/>
          </a:xfrm>
          <a:prstGeom prst="rect">
            <a:avLst/>
          </a:prstGeom>
          <a:solidFill>
            <a:srgbClr val="FFE3CE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E1174EB0-F168-8150-466F-5E729EA3821A}"/>
              </a:ext>
            </a:extLst>
          </p:cNvPr>
          <p:cNvSpPr/>
          <p:nvPr/>
        </p:nvSpPr>
        <p:spPr>
          <a:xfrm>
            <a:off x="-2" y="-1"/>
            <a:ext cx="9144002" cy="26749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F83548E9-0A62-895F-F172-02163B38248F}"/>
              </a:ext>
            </a:extLst>
          </p:cNvPr>
          <p:cNvGrpSpPr/>
          <p:nvPr/>
        </p:nvGrpSpPr>
        <p:grpSpPr>
          <a:xfrm>
            <a:off x="213450" y="92788"/>
            <a:ext cx="3638470" cy="678762"/>
            <a:chOff x="213450" y="92788"/>
            <a:chExt cx="3134414" cy="678762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FAC7D35F-2A39-06E3-50D0-50601F795FDB}"/>
                </a:ext>
              </a:extLst>
            </p:cNvPr>
            <p:cNvSpPr txBox="1"/>
            <p:nvPr/>
          </p:nvSpPr>
          <p:spPr>
            <a:xfrm>
              <a:off x="956659" y="373643"/>
              <a:ext cx="23912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srgbClr val="394131"/>
                  </a:solidFill>
                  <a:latin typeface="BM DoHyeon OTF" panose="020B0600000101010101" pitchFamily="34" charset="-127"/>
                  <a:ea typeface="BM DoHyeon OTF" panose="020B0600000101010101" pitchFamily="34" charset="-127"/>
                </a:rPr>
                <a:t>04.</a:t>
              </a:r>
              <a:r>
                <a:rPr lang="ko-KR" altLang="en-US" b="1" dirty="0">
                  <a:solidFill>
                    <a:srgbClr val="394131"/>
                  </a:solidFill>
                  <a:latin typeface="BM DoHyeon OTF" panose="020B0600000101010101" pitchFamily="34" charset="-127"/>
                  <a:ea typeface="BM DoHyeon OTF" panose="020B0600000101010101" pitchFamily="34" charset="-127"/>
                </a:rPr>
                <a:t> 웹 페이지 소개</a:t>
              </a:r>
            </a:p>
          </p:txBody>
        </p:sp>
        <p:pic>
          <p:nvPicPr>
            <p:cNvPr id="63" name="Picture 2" descr="C:\Users\asj\Downloads\111158-dogs\png\dog-smelling-a-bone.png">
              <a:extLst>
                <a:ext uri="{FF2B5EF4-FFF2-40B4-BE49-F238E27FC236}">
                  <a16:creationId xmlns:a16="http://schemas.microsoft.com/office/drawing/2014/main" id="{BD846046-F975-29DA-3986-2F88DF8F39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3450" y="92788"/>
              <a:ext cx="678762" cy="6787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BCA91FD9-A3A8-4305-BFF2-575BDE9E2278}"/>
              </a:ext>
            </a:extLst>
          </p:cNvPr>
          <p:cNvSpPr txBox="1"/>
          <p:nvPr/>
        </p:nvSpPr>
        <p:spPr>
          <a:xfrm>
            <a:off x="3638026" y="380360"/>
            <a:ext cx="19399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rgbClr val="002060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[</a:t>
            </a:r>
            <a:r>
              <a:rPr lang="ko-KR" altLang="en-US" sz="2000" dirty="0">
                <a:solidFill>
                  <a:srgbClr val="002060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상세페이지 공통</a:t>
            </a:r>
            <a:r>
              <a:rPr lang="en-US" altLang="ko-KR" sz="2000" dirty="0">
                <a:solidFill>
                  <a:srgbClr val="002060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]</a:t>
            </a:r>
            <a:endParaRPr lang="ko-KR" altLang="en-US" sz="2000" dirty="0">
              <a:solidFill>
                <a:srgbClr val="002060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5623013-14D7-4BAF-9777-E56A48E895EC}"/>
              </a:ext>
            </a:extLst>
          </p:cNvPr>
          <p:cNvSpPr/>
          <p:nvPr/>
        </p:nvSpPr>
        <p:spPr>
          <a:xfrm>
            <a:off x="909784" y="2136237"/>
            <a:ext cx="2996586" cy="8977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E755E2F-B350-48D1-87F0-7F1E01758BCE}"/>
              </a:ext>
            </a:extLst>
          </p:cNvPr>
          <p:cNvSpPr txBox="1"/>
          <p:nvPr/>
        </p:nvSpPr>
        <p:spPr>
          <a:xfrm>
            <a:off x="1020108" y="2195302"/>
            <a:ext cx="26087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chemeClr val="tx2">
                    <a:lumMod val="40000"/>
                    <a:lumOff val="6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상세 페이지 탭 메뉴 구현</a:t>
            </a:r>
            <a:r>
              <a:rPr lang="en-US" altLang="ko-KR" sz="1200" b="1" dirty="0">
                <a:solidFill>
                  <a:schemeClr val="tx2">
                    <a:lumMod val="40000"/>
                    <a:lumOff val="6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(</a:t>
            </a:r>
            <a:r>
              <a:rPr lang="en-US" altLang="ko-KR" sz="1200" b="1" dirty="0" err="1">
                <a:solidFill>
                  <a:schemeClr val="tx2">
                    <a:lumMod val="40000"/>
                    <a:lumOff val="6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jQuerry</a:t>
            </a:r>
            <a:r>
              <a:rPr lang="en-US" altLang="ko-KR" sz="1200" b="1" dirty="0">
                <a:solidFill>
                  <a:schemeClr val="tx2">
                    <a:lumMod val="40000"/>
                    <a:lumOff val="6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)</a:t>
            </a:r>
            <a:endParaRPr lang="ko-KR" altLang="en-US" sz="1200" b="1" dirty="0">
              <a:solidFill>
                <a:schemeClr val="tx2">
                  <a:lumMod val="40000"/>
                  <a:lumOff val="60000"/>
                </a:schemeClr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16DD870-E694-4497-80AC-4F0F2CD1BA33}"/>
              </a:ext>
            </a:extLst>
          </p:cNvPr>
          <p:cNvSpPr txBox="1"/>
          <p:nvPr/>
        </p:nvSpPr>
        <p:spPr>
          <a:xfrm>
            <a:off x="837460" y="2436048"/>
            <a:ext cx="288080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050" b="1" dirty="0">
                <a:solidFill>
                  <a:schemeClr val="bg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해당 상세 페이지내에 있는 탭 메뉴로    자유로이 이동 가능</a:t>
            </a:r>
            <a:endParaRPr lang="en-US" altLang="ko-KR" sz="1050" b="1" dirty="0">
              <a:solidFill>
                <a:schemeClr val="bg1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50" b="1" dirty="0">
                <a:solidFill>
                  <a:schemeClr val="bg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선택된 탭은 파란색으로 색이 변하게 됨</a:t>
            </a:r>
            <a:endParaRPr lang="en-US" altLang="ko-KR" sz="1050" b="1" dirty="0">
              <a:solidFill>
                <a:schemeClr val="bg1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BC1A7D7-5E35-4EDD-BCB6-BFE466060783}"/>
              </a:ext>
            </a:extLst>
          </p:cNvPr>
          <p:cNvSpPr/>
          <p:nvPr/>
        </p:nvSpPr>
        <p:spPr>
          <a:xfrm>
            <a:off x="5277059" y="2136466"/>
            <a:ext cx="2496251" cy="8977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FF9337E-5A53-4000-97FF-6AE424D53A03}"/>
              </a:ext>
            </a:extLst>
          </p:cNvPr>
          <p:cNvSpPr txBox="1"/>
          <p:nvPr/>
        </p:nvSpPr>
        <p:spPr>
          <a:xfrm>
            <a:off x="5181686" y="2426422"/>
            <a:ext cx="2496251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050" b="1" dirty="0">
                <a:solidFill>
                  <a:schemeClr val="bg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페이지 시야를 크게 해치지 않기 위해</a:t>
            </a:r>
            <a:r>
              <a:rPr lang="en-US" altLang="ko-KR" sz="1050" b="1" dirty="0">
                <a:solidFill>
                  <a:schemeClr val="bg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, </a:t>
            </a:r>
            <a:r>
              <a:rPr lang="ko-KR" altLang="en-US" sz="1050" b="1" dirty="0">
                <a:solidFill>
                  <a:schemeClr val="bg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마우스를 올려 놓았을 </a:t>
            </a:r>
            <a:r>
              <a:rPr lang="ko-KR" altLang="en-US" sz="1050" b="1" dirty="0" err="1">
                <a:solidFill>
                  <a:schemeClr val="bg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떄에만</a:t>
            </a:r>
            <a:r>
              <a:rPr lang="ko-KR" altLang="en-US" sz="1050" b="1" dirty="0">
                <a:solidFill>
                  <a:schemeClr val="bg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 상세메뉴가 등장할 수 있도록 함</a:t>
            </a:r>
            <a:endParaRPr lang="en-US" altLang="ko-KR" sz="1050" b="1" dirty="0">
              <a:solidFill>
                <a:schemeClr val="bg1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5977C84-9C5A-4F81-9CF3-F8A6E71B11F3}"/>
              </a:ext>
            </a:extLst>
          </p:cNvPr>
          <p:cNvSpPr txBox="1"/>
          <p:nvPr/>
        </p:nvSpPr>
        <p:spPr>
          <a:xfrm>
            <a:off x="5361551" y="2154767"/>
            <a:ext cx="23093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tx2">
                    <a:lumMod val="40000"/>
                    <a:lumOff val="6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Hover</a:t>
            </a:r>
            <a:r>
              <a:rPr lang="ko-KR" altLang="en-US" sz="1200" b="1" dirty="0">
                <a:solidFill>
                  <a:schemeClr val="tx2">
                    <a:lumMod val="40000"/>
                    <a:lumOff val="6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en-US" altLang="ko-KR" sz="1200" b="1" dirty="0">
                <a:solidFill>
                  <a:schemeClr val="tx2">
                    <a:lumMod val="40000"/>
                    <a:lumOff val="6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-</a:t>
            </a:r>
            <a:r>
              <a:rPr lang="ko-KR" altLang="en-US" sz="1200" b="1" dirty="0">
                <a:solidFill>
                  <a:schemeClr val="tx2">
                    <a:lumMod val="40000"/>
                    <a:lumOff val="6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상세메뉴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DDE6A1E5-0DDF-5F5C-E000-60AEE8449A60}"/>
              </a:ext>
            </a:extLst>
          </p:cNvPr>
          <p:cNvGrpSpPr/>
          <p:nvPr/>
        </p:nvGrpSpPr>
        <p:grpSpPr>
          <a:xfrm>
            <a:off x="0" y="4556014"/>
            <a:ext cx="9143999" cy="591603"/>
            <a:chOff x="0" y="4556014"/>
            <a:chExt cx="9143999" cy="591603"/>
          </a:xfrm>
        </p:grpSpPr>
        <p:cxnSp>
          <p:nvCxnSpPr>
            <p:cNvPr id="10" name="직선 연결선 4">
              <a:extLst>
                <a:ext uri="{FF2B5EF4-FFF2-40B4-BE49-F238E27FC236}">
                  <a16:creationId xmlns:a16="http://schemas.microsoft.com/office/drawing/2014/main" id="{E74A0061-33AA-DAA1-12A8-783AE496964A}"/>
                </a:ext>
              </a:extLst>
            </p:cNvPr>
            <p:cNvCxnSpPr/>
            <p:nvPr/>
          </p:nvCxnSpPr>
          <p:spPr>
            <a:xfrm>
              <a:off x="0" y="5096222"/>
              <a:ext cx="8611751" cy="0"/>
            </a:xfrm>
            <a:prstGeom prst="line">
              <a:avLst/>
            </a:prstGeom>
            <a:ln>
              <a:solidFill>
                <a:srgbClr val="39413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모서리가 둥근 사각형 설명선 10">
              <a:extLst>
                <a:ext uri="{FF2B5EF4-FFF2-40B4-BE49-F238E27FC236}">
                  <a16:creationId xmlns:a16="http://schemas.microsoft.com/office/drawing/2014/main" id="{ED5D9CF4-4AD9-F504-E7CA-FBDEBEE816B3}"/>
                </a:ext>
              </a:extLst>
            </p:cNvPr>
            <p:cNvSpPr/>
            <p:nvPr/>
          </p:nvSpPr>
          <p:spPr>
            <a:xfrm>
              <a:off x="8244409" y="4761900"/>
              <a:ext cx="367344" cy="179829"/>
            </a:xfrm>
            <a:prstGeom prst="wedgeRoundRectCallout">
              <a:avLst>
                <a:gd name="adj1" fmla="val 42805"/>
                <a:gd name="adj2" fmla="val 71384"/>
                <a:gd name="adj3" fmla="val 16667"/>
              </a:avLst>
            </a:prstGeom>
            <a:solidFill>
              <a:schemeClr val="bg1"/>
            </a:solidFill>
            <a:ln w="12700">
              <a:solidFill>
                <a:srgbClr val="39413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solidFill>
                    <a:srgbClr val="394131"/>
                  </a:solidFill>
                  <a:latin typeface="나눔스퀘어OTF Bold" pitchFamily="34" charset="-127"/>
                  <a:ea typeface="나눔스퀘어OTF Bold" pitchFamily="34" charset="-127"/>
                </a:rPr>
                <a:t>10</a:t>
              </a:r>
              <a:endParaRPr lang="ko-KR" altLang="en-US" sz="900" dirty="0">
                <a:solidFill>
                  <a:srgbClr val="394131"/>
                </a:solidFill>
                <a:latin typeface="나눔스퀘어OTF Bold" pitchFamily="34" charset="-127"/>
                <a:ea typeface="나눔스퀘어OTF Bold" pitchFamily="34" charset="-127"/>
              </a:endParaRPr>
            </a:p>
          </p:txBody>
        </p:sp>
        <p:pic>
          <p:nvPicPr>
            <p:cNvPr id="11" name="Picture 3" descr="C:\Users\asj\Downloads\111158-dogs\png\dog-with-belt-walking-with-a-man.png">
              <a:extLst>
                <a:ext uri="{FF2B5EF4-FFF2-40B4-BE49-F238E27FC236}">
                  <a16:creationId xmlns:a16="http://schemas.microsoft.com/office/drawing/2014/main" id="{785914BC-E33B-ECF7-632E-7A2135AA492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694" b="7921"/>
            <a:stretch/>
          </p:blipFill>
          <p:spPr bwMode="auto">
            <a:xfrm flipH="1">
              <a:off x="8611751" y="4556014"/>
              <a:ext cx="532248" cy="5916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B6C45281-7101-4D79-A70D-0F7128FCBC88}"/>
              </a:ext>
            </a:extLst>
          </p:cNvPr>
          <p:cNvSpPr/>
          <p:nvPr/>
        </p:nvSpPr>
        <p:spPr>
          <a:xfrm>
            <a:off x="2195736" y="1100332"/>
            <a:ext cx="4824536" cy="34505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FF0000"/>
                </a:solidFill>
              </a:ln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16BA79FA-F355-4F6D-B994-5DBAB5EF1E97}"/>
              </a:ext>
            </a:extLst>
          </p:cNvPr>
          <p:cNvSpPr/>
          <p:nvPr/>
        </p:nvSpPr>
        <p:spPr>
          <a:xfrm>
            <a:off x="-1499104" y="1706833"/>
            <a:ext cx="1008112" cy="33231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FF0000"/>
                </a:solidFill>
              </a:ln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3CA0B7F4-F450-457A-B378-3501841A2D24}"/>
              </a:ext>
            </a:extLst>
          </p:cNvPr>
          <p:cNvSpPr/>
          <p:nvPr/>
        </p:nvSpPr>
        <p:spPr>
          <a:xfrm>
            <a:off x="11996" y="1706832"/>
            <a:ext cx="9132004" cy="4154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FF0000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10393289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그림 32">
            <a:extLst>
              <a:ext uri="{FF2B5EF4-FFF2-40B4-BE49-F238E27FC236}">
                <a16:creationId xmlns:a16="http://schemas.microsoft.com/office/drawing/2014/main" id="{C44076D9-F340-4997-9CA9-A083A5BB57E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825" y="765024"/>
            <a:ext cx="4161147" cy="289838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B66191F-6B08-4B95-94D4-43ADE15D45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2996" y="1353744"/>
            <a:ext cx="3552061" cy="746825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F8905255-B1D9-4F82-819E-4E05BF64BFA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6577" y="2479573"/>
            <a:ext cx="4231283" cy="2664678"/>
          </a:xfrm>
          <a:prstGeom prst="rect">
            <a:avLst/>
          </a:prstGeom>
        </p:spPr>
      </p:pic>
      <p:sp>
        <p:nvSpPr>
          <p:cNvPr id="58" name="직사각형 57">
            <a:extLst>
              <a:ext uri="{FF2B5EF4-FFF2-40B4-BE49-F238E27FC236}">
                <a16:creationId xmlns:a16="http://schemas.microsoft.com/office/drawing/2014/main" id="{E5CD6AE5-E9F4-D334-E4CD-1D193E161EF3}"/>
              </a:ext>
            </a:extLst>
          </p:cNvPr>
          <p:cNvSpPr/>
          <p:nvPr/>
        </p:nvSpPr>
        <p:spPr>
          <a:xfrm>
            <a:off x="-3" y="267494"/>
            <a:ext cx="9144003" cy="70239"/>
          </a:xfrm>
          <a:prstGeom prst="rect">
            <a:avLst/>
          </a:prstGeom>
          <a:solidFill>
            <a:srgbClr val="FFB66B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AEAFE312-E32D-FABC-C0E8-9817112B158F}"/>
              </a:ext>
            </a:extLst>
          </p:cNvPr>
          <p:cNvSpPr/>
          <p:nvPr/>
        </p:nvSpPr>
        <p:spPr>
          <a:xfrm>
            <a:off x="-3" y="337734"/>
            <a:ext cx="9144003" cy="419618"/>
          </a:xfrm>
          <a:prstGeom prst="rect">
            <a:avLst/>
          </a:prstGeom>
          <a:solidFill>
            <a:srgbClr val="FFE3CE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E1174EB0-F168-8150-466F-5E729EA3821A}"/>
              </a:ext>
            </a:extLst>
          </p:cNvPr>
          <p:cNvSpPr/>
          <p:nvPr/>
        </p:nvSpPr>
        <p:spPr>
          <a:xfrm>
            <a:off x="-2" y="-1"/>
            <a:ext cx="9144002" cy="26749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F83548E9-0A62-895F-F172-02163B38248F}"/>
              </a:ext>
            </a:extLst>
          </p:cNvPr>
          <p:cNvGrpSpPr/>
          <p:nvPr/>
        </p:nvGrpSpPr>
        <p:grpSpPr>
          <a:xfrm>
            <a:off x="213450" y="92788"/>
            <a:ext cx="3638470" cy="678762"/>
            <a:chOff x="213450" y="92788"/>
            <a:chExt cx="3134414" cy="678762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FAC7D35F-2A39-06E3-50D0-50601F795FDB}"/>
                </a:ext>
              </a:extLst>
            </p:cNvPr>
            <p:cNvSpPr txBox="1"/>
            <p:nvPr/>
          </p:nvSpPr>
          <p:spPr>
            <a:xfrm>
              <a:off x="956659" y="373643"/>
              <a:ext cx="23912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srgbClr val="394131"/>
                  </a:solidFill>
                  <a:latin typeface="BM DoHyeon OTF" panose="020B0600000101010101" pitchFamily="34" charset="-127"/>
                  <a:ea typeface="BM DoHyeon OTF" panose="020B0600000101010101" pitchFamily="34" charset="-127"/>
                </a:rPr>
                <a:t>04.</a:t>
              </a:r>
              <a:r>
                <a:rPr lang="ko-KR" altLang="en-US" b="1" dirty="0">
                  <a:solidFill>
                    <a:srgbClr val="394131"/>
                  </a:solidFill>
                  <a:latin typeface="BM DoHyeon OTF" panose="020B0600000101010101" pitchFamily="34" charset="-127"/>
                  <a:ea typeface="BM DoHyeon OTF" panose="020B0600000101010101" pitchFamily="34" charset="-127"/>
                </a:rPr>
                <a:t> 웹 페이지 소개</a:t>
              </a:r>
            </a:p>
          </p:txBody>
        </p:sp>
        <p:pic>
          <p:nvPicPr>
            <p:cNvPr id="63" name="Picture 2" descr="C:\Users\asj\Downloads\111158-dogs\png\dog-smelling-a-bone.png">
              <a:extLst>
                <a:ext uri="{FF2B5EF4-FFF2-40B4-BE49-F238E27FC236}">
                  <a16:creationId xmlns:a16="http://schemas.microsoft.com/office/drawing/2014/main" id="{BD846046-F975-29DA-3986-2F88DF8F39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3450" y="92788"/>
              <a:ext cx="678762" cy="6787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5623013-14D7-4BAF-9777-E56A48E895EC}"/>
              </a:ext>
            </a:extLst>
          </p:cNvPr>
          <p:cNvSpPr/>
          <p:nvPr/>
        </p:nvSpPr>
        <p:spPr>
          <a:xfrm>
            <a:off x="0" y="4043973"/>
            <a:ext cx="2608792" cy="8977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E755E2F-B350-48D1-87F0-7F1E01758BCE}"/>
              </a:ext>
            </a:extLst>
          </p:cNvPr>
          <p:cNvSpPr txBox="1"/>
          <p:nvPr/>
        </p:nvSpPr>
        <p:spPr>
          <a:xfrm>
            <a:off x="91000" y="4101477"/>
            <a:ext cx="26087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err="1">
                <a:solidFill>
                  <a:schemeClr val="tx2">
                    <a:lumMod val="40000"/>
                    <a:lumOff val="6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Display:flex</a:t>
            </a:r>
            <a:r>
              <a:rPr lang="en-US" altLang="ko-KR" sz="1200" b="1" dirty="0">
                <a:solidFill>
                  <a:schemeClr val="tx2">
                    <a:lumMod val="40000"/>
                    <a:lumOff val="6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/ wrap / column</a:t>
            </a:r>
            <a:endParaRPr lang="ko-KR" altLang="en-US" sz="1200" b="1" dirty="0">
              <a:solidFill>
                <a:schemeClr val="tx2">
                  <a:lumMod val="40000"/>
                  <a:lumOff val="60000"/>
                </a:schemeClr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DDE6A1E5-0DDF-5F5C-E000-60AEE8449A60}"/>
              </a:ext>
            </a:extLst>
          </p:cNvPr>
          <p:cNvGrpSpPr/>
          <p:nvPr/>
        </p:nvGrpSpPr>
        <p:grpSpPr>
          <a:xfrm>
            <a:off x="0" y="4556014"/>
            <a:ext cx="9143999" cy="591603"/>
            <a:chOff x="0" y="4556014"/>
            <a:chExt cx="9143999" cy="591603"/>
          </a:xfrm>
        </p:grpSpPr>
        <p:cxnSp>
          <p:nvCxnSpPr>
            <p:cNvPr id="10" name="직선 연결선 4">
              <a:extLst>
                <a:ext uri="{FF2B5EF4-FFF2-40B4-BE49-F238E27FC236}">
                  <a16:creationId xmlns:a16="http://schemas.microsoft.com/office/drawing/2014/main" id="{E74A0061-33AA-DAA1-12A8-783AE496964A}"/>
                </a:ext>
              </a:extLst>
            </p:cNvPr>
            <p:cNvCxnSpPr/>
            <p:nvPr/>
          </p:nvCxnSpPr>
          <p:spPr>
            <a:xfrm>
              <a:off x="0" y="5096222"/>
              <a:ext cx="8611751" cy="0"/>
            </a:xfrm>
            <a:prstGeom prst="line">
              <a:avLst/>
            </a:prstGeom>
            <a:ln>
              <a:solidFill>
                <a:srgbClr val="39413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모서리가 둥근 사각형 설명선 10">
              <a:extLst>
                <a:ext uri="{FF2B5EF4-FFF2-40B4-BE49-F238E27FC236}">
                  <a16:creationId xmlns:a16="http://schemas.microsoft.com/office/drawing/2014/main" id="{ED5D9CF4-4AD9-F504-E7CA-FBDEBEE816B3}"/>
                </a:ext>
              </a:extLst>
            </p:cNvPr>
            <p:cNvSpPr/>
            <p:nvPr/>
          </p:nvSpPr>
          <p:spPr>
            <a:xfrm>
              <a:off x="8244409" y="4761900"/>
              <a:ext cx="367344" cy="179829"/>
            </a:xfrm>
            <a:prstGeom prst="wedgeRoundRectCallout">
              <a:avLst>
                <a:gd name="adj1" fmla="val 42805"/>
                <a:gd name="adj2" fmla="val 71384"/>
                <a:gd name="adj3" fmla="val 16667"/>
              </a:avLst>
            </a:prstGeom>
            <a:solidFill>
              <a:schemeClr val="bg1"/>
            </a:solidFill>
            <a:ln w="12700">
              <a:solidFill>
                <a:srgbClr val="39413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solidFill>
                    <a:srgbClr val="394131"/>
                  </a:solidFill>
                  <a:latin typeface="나눔스퀘어OTF Bold" pitchFamily="34" charset="-127"/>
                  <a:ea typeface="나눔스퀘어OTF Bold" pitchFamily="34" charset="-127"/>
                </a:rPr>
                <a:t>11</a:t>
              </a:r>
              <a:endParaRPr lang="ko-KR" altLang="en-US" sz="900" dirty="0">
                <a:solidFill>
                  <a:srgbClr val="394131"/>
                </a:solidFill>
                <a:latin typeface="나눔스퀘어OTF Bold" pitchFamily="34" charset="-127"/>
                <a:ea typeface="나눔스퀘어OTF Bold" pitchFamily="34" charset="-127"/>
              </a:endParaRPr>
            </a:p>
          </p:txBody>
        </p:sp>
        <p:pic>
          <p:nvPicPr>
            <p:cNvPr id="11" name="Picture 3" descr="C:\Users\asj\Downloads\111158-dogs\png\dog-with-belt-walking-with-a-man.png">
              <a:extLst>
                <a:ext uri="{FF2B5EF4-FFF2-40B4-BE49-F238E27FC236}">
                  <a16:creationId xmlns:a16="http://schemas.microsoft.com/office/drawing/2014/main" id="{785914BC-E33B-ECF7-632E-7A2135AA492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694" b="7921"/>
            <a:stretch/>
          </p:blipFill>
          <p:spPr bwMode="auto">
            <a:xfrm flipH="1">
              <a:off x="8611751" y="4556014"/>
              <a:ext cx="532248" cy="5916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0C268C5-CB2B-42E1-8754-D16C31E70EA8}"/>
              </a:ext>
            </a:extLst>
          </p:cNvPr>
          <p:cNvSpPr/>
          <p:nvPr/>
        </p:nvSpPr>
        <p:spPr>
          <a:xfrm>
            <a:off x="2608792" y="3069791"/>
            <a:ext cx="4231283" cy="202642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FF0000"/>
                </a:solidFill>
              </a:ln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C5FEA733-D9F5-498A-88AB-71EB534EDBB9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6115" y="807702"/>
            <a:ext cx="3957885" cy="2396021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AD176B5A-9D53-4A6A-902C-B3146EFB54CF}"/>
              </a:ext>
            </a:extLst>
          </p:cNvPr>
          <p:cNvSpPr txBox="1"/>
          <p:nvPr/>
        </p:nvSpPr>
        <p:spPr>
          <a:xfrm>
            <a:off x="3703017" y="349275"/>
            <a:ext cx="14830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rgbClr val="002060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[</a:t>
            </a:r>
            <a:r>
              <a:rPr lang="ko-KR" altLang="en-US" sz="2000" dirty="0">
                <a:solidFill>
                  <a:srgbClr val="002060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얘기하자구</a:t>
            </a:r>
            <a:r>
              <a:rPr lang="en-US" altLang="ko-KR" sz="2000" dirty="0">
                <a:solidFill>
                  <a:srgbClr val="002060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]</a:t>
            </a:r>
            <a:endParaRPr lang="ko-KR" altLang="en-US" sz="2000" dirty="0">
              <a:solidFill>
                <a:srgbClr val="002060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2D4D8CD9-E04D-471B-B718-FCE75A0B44C1}"/>
              </a:ext>
            </a:extLst>
          </p:cNvPr>
          <p:cNvSpPr/>
          <p:nvPr/>
        </p:nvSpPr>
        <p:spPr>
          <a:xfrm>
            <a:off x="3491880" y="1302351"/>
            <a:ext cx="1800199" cy="85764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FF0000"/>
                </a:solidFill>
              </a:ln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34599CE9-A589-4FFC-B072-2C9FB48D57EC}"/>
              </a:ext>
            </a:extLst>
          </p:cNvPr>
          <p:cNvSpPr/>
          <p:nvPr/>
        </p:nvSpPr>
        <p:spPr>
          <a:xfrm>
            <a:off x="5325210" y="1305437"/>
            <a:ext cx="3711286" cy="194863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FF0000"/>
                </a:solidFill>
              </a:ln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0F358CF-36DC-48E8-AB86-27ABD5502781}"/>
              </a:ext>
            </a:extLst>
          </p:cNvPr>
          <p:cNvSpPr txBox="1"/>
          <p:nvPr/>
        </p:nvSpPr>
        <p:spPr>
          <a:xfrm>
            <a:off x="91000" y="4352790"/>
            <a:ext cx="26087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- Flex </a:t>
            </a:r>
            <a:r>
              <a:rPr lang="ko-KR" altLang="en-US" sz="1200" b="1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기능을 이용하여 사진이         많이 필요한 페이지들을 구현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232A154-267A-4A5A-A4CC-33174D61FDAD}"/>
              </a:ext>
            </a:extLst>
          </p:cNvPr>
          <p:cNvSpPr/>
          <p:nvPr/>
        </p:nvSpPr>
        <p:spPr>
          <a:xfrm>
            <a:off x="-1108248" y="2364110"/>
            <a:ext cx="338801" cy="26786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FF0000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19688890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직사각형 57">
            <a:extLst>
              <a:ext uri="{FF2B5EF4-FFF2-40B4-BE49-F238E27FC236}">
                <a16:creationId xmlns:a16="http://schemas.microsoft.com/office/drawing/2014/main" id="{E5CD6AE5-E9F4-D334-E4CD-1D193E161EF3}"/>
              </a:ext>
            </a:extLst>
          </p:cNvPr>
          <p:cNvSpPr/>
          <p:nvPr/>
        </p:nvSpPr>
        <p:spPr>
          <a:xfrm>
            <a:off x="-3" y="267494"/>
            <a:ext cx="9144003" cy="70239"/>
          </a:xfrm>
          <a:prstGeom prst="rect">
            <a:avLst/>
          </a:prstGeom>
          <a:solidFill>
            <a:srgbClr val="FFB66B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AEAFE312-E32D-FABC-C0E8-9817112B158F}"/>
              </a:ext>
            </a:extLst>
          </p:cNvPr>
          <p:cNvSpPr/>
          <p:nvPr/>
        </p:nvSpPr>
        <p:spPr>
          <a:xfrm>
            <a:off x="-3" y="337734"/>
            <a:ext cx="9144003" cy="419618"/>
          </a:xfrm>
          <a:prstGeom prst="rect">
            <a:avLst/>
          </a:prstGeom>
          <a:solidFill>
            <a:srgbClr val="FFE3CE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E1174EB0-F168-8150-466F-5E729EA3821A}"/>
              </a:ext>
            </a:extLst>
          </p:cNvPr>
          <p:cNvSpPr/>
          <p:nvPr/>
        </p:nvSpPr>
        <p:spPr>
          <a:xfrm>
            <a:off x="-2" y="-1"/>
            <a:ext cx="9144002" cy="26749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F83548E9-0A62-895F-F172-02163B38248F}"/>
              </a:ext>
            </a:extLst>
          </p:cNvPr>
          <p:cNvGrpSpPr/>
          <p:nvPr/>
        </p:nvGrpSpPr>
        <p:grpSpPr>
          <a:xfrm>
            <a:off x="213450" y="92788"/>
            <a:ext cx="3638470" cy="678762"/>
            <a:chOff x="213450" y="92788"/>
            <a:chExt cx="3134414" cy="678762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FAC7D35F-2A39-06E3-50D0-50601F795FDB}"/>
                </a:ext>
              </a:extLst>
            </p:cNvPr>
            <p:cNvSpPr txBox="1"/>
            <p:nvPr/>
          </p:nvSpPr>
          <p:spPr>
            <a:xfrm>
              <a:off x="956659" y="373643"/>
              <a:ext cx="23912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srgbClr val="394131"/>
                  </a:solidFill>
                  <a:latin typeface="BM DoHyeon OTF" panose="020B0600000101010101" pitchFamily="34" charset="-127"/>
                  <a:ea typeface="BM DoHyeon OTF" panose="020B0600000101010101" pitchFamily="34" charset="-127"/>
                </a:rPr>
                <a:t>04.</a:t>
              </a:r>
              <a:r>
                <a:rPr lang="ko-KR" altLang="en-US" b="1" dirty="0">
                  <a:solidFill>
                    <a:srgbClr val="394131"/>
                  </a:solidFill>
                  <a:latin typeface="BM DoHyeon OTF" panose="020B0600000101010101" pitchFamily="34" charset="-127"/>
                  <a:ea typeface="BM DoHyeon OTF" panose="020B0600000101010101" pitchFamily="34" charset="-127"/>
                </a:rPr>
                <a:t> 웹 페이지 소개</a:t>
              </a:r>
            </a:p>
          </p:txBody>
        </p:sp>
        <p:pic>
          <p:nvPicPr>
            <p:cNvPr id="63" name="Picture 2" descr="C:\Users\asj\Downloads\111158-dogs\png\dog-smelling-a-bone.png">
              <a:extLst>
                <a:ext uri="{FF2B5EF4-FFF2-40B4-BE49-F238E27FC236}">
                  <a16:creationId xmlns:a16="http://schemas.microsoft.com/office/drawing/2014/main" id="{BD846046-F975-29DA-3986-2F88DF8F39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3450" y="92788"/>
              <a:ext cx="678762" cy="6787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DDE6A1E5-0DDF-5F5C-E000-60AEE8449A60}"/>
              </a:ext>
            </a:extLst>
          </p:cNvPr>
          <p:cNvGrpSpPr/>
          <p:nvPr/>
        </p:nvGrpSpPr>
        <p:grpSpPr>
          <a:xfrm>
            <a:off x="0" y="4556014"/>
            <a:ext cx="9143999" cy="591603"/>
            <a:chOff x="0" y="4556014"/>
            <a:chExt cx="9143999" cy="591603"/>
          </a:xfrm>
        </p:grpSpPr>
        <p:cxnSp>
          <p:nvCxnSpPr>
            <p:cNvPr id="10" name="직선 연결선 4">
              <a:extLst>
                <a:ext uri="{FF2B5EF4-FFF2-40B4-BE49-F238E27FC236}">
                  <a16:creationId xmlns:a16="http://schemas.microsoft.com/office/drawing/2014/main" id="{E74A0061-33AA-DAA1-12A8-783AE496964A}"/>
                </a:ext>
              </a:extLst>
            </p:cNvPr>
            <p:cNvCxnSpPr/>
            <p:nvPr/>
          </p:nvCxnSpPr>
          <p:spPr>
            <a:xfrm>
              <a:off x="0" y="5096222"/>
              <a:ext cx="8611751" cy="0"/>
            </a:xfrm>
            <a:prstGeom prst="line">
              <a:avLst/>
            </a:prstGeom>
            <a:ln>
              <a:solidFill>
                <a:srgbClr val="39413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모서리가 둥근 사각형 설명선 10">
              <a:extLst>
                <a:ext uri="{FF2B5EF4-FFF2-40B4-BE49-F238E27FC236}">
                  <a16:creationId xmlns:a16="http://schemas.microsoft.com/office/drawing/2014/main" id="{ED5D9CF4-4AD9-F504-E7CA-FBDEBEE816B3}"/>
                </a:ext>
              </a:extLst>
            </p:cNvPr>
            <p:cNvSpPr/>
            <p:nvPr/>
          </p:nvSpPr>
          <p:spPr>
            <a:xfrm>
              <a:off x="8244409" y="4761900"/>
              <a:ext cx="367344" cy="179829"/>
            </a:xfrm>
            <a:prstGeom prst="wedgeRoundRectCallout">
              <a:avLst>
                <a:gd name="adj1" fmla="val 42805"/>
                <a:gd name="adj2" fmla="val 71384"/>
                <a:gd name="adj3" fmla="val 16667"/>
              </a:avLst>
            </a:prstGeom>
            <a:solidFill>
              <a:schemeClr val="bg1"/>
            </a:solidFill>
            <a:ln w="12700">
              <a:solidFill>
                <a:srgbClr val="39413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solidFill>
                    <a:srgbClr val="394131"/>
                  </a:solidFill>
                  <a:latin typeface="나눔스퀘어OTF Bold" pitchFamily="34" charset="-127"/>
                  <a:ea typeface="나눔스퀘어OTF Bold" pitchFamily="34" charset="-127"/>
                </a:rPr>
                <a:t>12</a:t>
              </a:r>
              <a:endParaRPr lang="ko-KR" altLang="en-US" sz="900" dirty="0">
                <a:solidFill>
                  <a:srgbClr val="394131"/>
                </a:solidFill>
                <a:latin typeface="나눔스퀘어OTF Bold" pitchFamily="34" charset="-127"/>
                <a:ea typeface="나눔스퀘어OTF Bold" pitchFamily="34" charset="-127"/>
              </a:endParaRPr>
            </a:p>
          </p:txBody>
        </p:sp>
        <p:pic>
          <p:nvPicPr>
            <p:cNvPr id="11" name="Picture 3" descr="C:\Users\asj\Downloads\111158-dogs\png\dog-with-belt-walking-with-a-man.png">
              <a:extLst>
                <a:ext uri="{FF2B5EF4-FFF2-40B4-BE49-F238E27FC236}">
                  <a16:creationId xmlns:a16="http://schemas.microsoft.com/office/drawing/2014/main" id="{785914BC-E33B-ECF7-632E-7A2135AA492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694" b="7921"/>
            <a:stretch/>
          </p:blipFill>
          <p:spPr bwMode="auto">
            <a:xfrm flipH="1">
              <a:off x="8611751" y="4556014"/>
              <a:ext cx="532248" cy="5916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3" name="그림 32">
            <a:extLst>
              <a:ext uri="{FF2B5EF4-FFF2-40B4-BE49-F238E27FC236}">
                <a16:creationId xmlns:a16="http://schemas.microsoft.com/office/drawing/2014/main" id="{8F6B0892-B10E-4560-868C-672E56F2C7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4457" y="795758"/>
            <a:ext cx="3128440" cy="3515964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04D61169-A268-4329-9C1A-1E3B37A0305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3219" y="1419423"/>
            <a:ext cx="2478778" cy="3515964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57636EAD-95BF-42B0-A386-186D0B8D4BD2}"/>
              </a:ext>
            </a:extLst>
          </p:cNvPr>
          <p:cNvSpPr txBox="1"/>
          <p:nvPr/>
        </p:nvSpPr>
        <p:spPr>
          <a:xfrm>
            <a:off x="3332608" y="345294"/>
            <a:ext cx="2363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rgbClr val="002060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[Mo ver. </a:t>
            </a:r>
            <a:r>
              <a:rPr lang="ko-KR" altLang="en-US" sz="2000" dirty="0">
                <a:solidFill>
                  <a:srgbClr val="002060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얘기하자구</a:t>
            </a:r>
            <a:r>
              <a:rPr lang="en-US" altLang="ko-KR" sz="2000" dirty="0">
                <a:solidFill>
                  <a:srgbClr val="002060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]</a:t>
            </a:r>
            <a:endParaRPr lang="ko-KR" altLang="en-US" sz="2000" dirty="0">
              <a:solidFill>
                <a:srgbClr val="002060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A4E5310B-7D2A-45FE-870E-E7B8F4B3AFFB}"/>
              </a:ext>
            </a:extLst>
          </p:cNvPr>
          <p:cNvSpPr/>
          <p:nvPr/>
        </p:nvSpPr>
        <p:spPr>
          <a:xfrm>
            <a:off x="107126" y="930344"/>
            <a:ext cx="2996586" cy="8977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A7BF492-FA50-4489-9132-CDD5B9A2FBF4}"/>
              </a:ext>
            </a:extLst>
          </p:cNvPr>
          <p:cNvSpPr txBox="1"/>
          <p:nvPr/>
        </p:nvSpPr>
        <p:spPr>
          <a:xfrm>
            <a:off x="198126" y="989409"/>
            <a:ext cx="26087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chemeClr val="tx2">
                    <a:lumMod val="40000"/>
                    <a:lumOff val="6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반응형 웹 페이지 구현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6B9971C-13EE-46EB-A648-4EB96C2D2290}"/>
              </a:ext>
            </a:extLst>
          </p:cNvPr>
          <p:cNvSpPr txBox="1"/>
          <p:nvPr/>
        </p:nvSpPr>
        <p:spPr>
          <a:xfrm>
            <a:off x="198126" y="1240722"/>
            <a:ext cx="26087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- </a:t>
            </a:r>
            <a:r>
              <a:rPr lang="ko-KR" altLang="en-US" sz="1200" b="1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모바일 버전으로 </a:t>
            </a:r>
            <a:r>
              <a:rPr lang="ko-KR" altLang="en-US" sz="1200" b="1" dirty="0" err="1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진입시</a:t>
            </a:r>
            <a:r>
              <a:rPr lang="en-US" altLang="ko-KR" sz="1200" b="1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, </a:t>
            </a:r>
            <a:r>
              <a:rPr lang="ko-KR" altLang="en-US" sz="1200" b="1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이미지가 세로 정렬되어 배치됨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5A28C3C-AA2C-4352-BCF4-05C6EA6A39E2}"/>
              </a:ext>
            </a:extLst>
          </p:cNvPr>
          <p:cNvSpPr/>
          <p:nvPr/>
        </p:nvSpPr>
        <p:spPr>
          <a:xfrm>
            <a:off x="2093219" y="1963371"/>
            <a:ext cx="2478778" cy="308145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FF0000"/>
                </a:solidFill>
              </a:ln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760EFB4A-9AF5-493E-B83D-9EF884D0BC02}"/>
              </a:ext>
            </a:extLst>
          </p:cNvPr>
          <p:cNvSpPr/>
          <p:nvPr/>
        </p:nvSpPr>
        <p:spPr>
          <a:xfrm>
            <a:off x="5454352" y="831778"/>
            <a:ext cx="3222104" cy="350845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FF0000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19746634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FB623CF-2E13-490C-ADD3-89618F40E8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6" y="1199644"/>
            <a:ext cx="9104863" cy="3882200"/>
          </a:xfrm>
          <a:prstGeom prst="rect">
            <a:avLst/>
          </a:prstGeom>
        </p:spPr>
      </p:pic>
      <p:sp>
        <p:nvSpPr>
          <p:cNvPr id="58" name="직사각형 57">
            <a:extLst>
              <a:ext uri="{FF2B5EF4-FFF2-40B4-BE49-F238E27FC236}">
                <a16:creationId xmlns:a16="http://schemas.microsoft.com/office/drawing/2014/main" id="{E5CD6AE5-E9F4-D334-E4CD-1D193E161EF3}"/>
              </a:ext>
            </a:extLst>
          </p:cNvPr>
          <p:cNvSpPr/>
          <p:nvPr/>
        </p:nvSpPr>
        <p:spPr>
          <a:xfrm>
            <a:off x="-3" y="267494"/>
            <a:ext cx="9144003" cy="70239"/>
          </a:xfrm>
          <a:prstGeom prst="rect">
            <a:avLst/>
          </a:prstGeom>
          <a:solidFill>
            <a:srgbClr val="FFB66B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AEAFE312-E32D-FABC-C0E8-9817112B158F}"/>
              </a:ext>
            </a:extLst>
          </p:cNvPr>
          <p:cNvSpPr/>
          <p:nvPr/>
        </p:nvSpPr>
        <p:spPr>
          <a:xfrm>
            <a:off x="-3" y="337734"/>
            <a:ext cx="9144003" cy="419618"/>
          </a:xfrm>
          <a:prstGeom prst="rect">
            <a:avLst/>
          </a:prstGeom>
          <a:solidFill>
            <a:srgbClr val="FFE3CE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E1174EB0-F168-8150-466F-5E729EA3821A}"/>
              </a:ext>
            </a:extLst>
          </p:cNvPr>
          <p:cNvSpPr/>
          <p:nvPr/>
        </p:nvSpPr>
        <p:spPr>
          <a:xfrm>
            <a:off x="-2" y="-1"/>
            <a:ext cx="9144002" cy="26749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F83548E9-0A62-895F-F172-02163B38248F}"/>
              </a:ext>
            </a:extLst>
          </p:cNvPr>
          <p:cNvGrpSpPr/>
          <p:nvPr/>
        </p:nvGrpSpPr>
        <p:grpSpPr>
          <a:xfrm>
            <a:off x="213450" y="92788"/>
            <a:ext cx="3638470" cy="678762"/>
            <a:chOff x="213450" y="92788"/>
            <a:chExt cx="3134414" cy="678762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FAC7D35F-2A39-06E3-50D0-50601F795FDB}"/>
                </a:ext>
              </a:extLst>
            </p:cNvPr>
            <p:cNvSpPr txBox="1"/>
            <p:nvPr/>
          </p:nvSpPr>
          <p:spPr>
            <a:xfrm>
              <a:off x="956659" y="373643"/>
              <a:ext cx="23912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srgbClr val="394131"/>
                  </a:solidFill>
                  <a:latin typeface="BM DoHyeon OTF" panose="020B0600000101010101" pitchFamily="34" charset="-127"/>
                  <a:ea typeface="BM DoHyeon OTF" panose="020B0600000101010101" pitchFamily="34" charset="-127"/>
                </a:rPr>
                <a:t>04.</a:t>
              </a:r>
              <a:r>
                <a:rPr lang="ko-KR" altLang="en-US" b="1" dirty="0">
                  <a:solidFill>
                    <a:srgbClr val="394131"/>
                  </a:solidFill>
                  <a:latin typeface="BM DoHyeon OTF" panose="020B0600000101010101" pitchFamily="34" charset="-127"/>
                  <a:ea typeface="BM DoHyeon OTF" panose="020B0600000101010101" pitchFamily="34" charset="-127"/>
                </a:rPr>
                <a:t> 웹 페이지 소개</a:t>
              </a:r>
            </a:p>
          </p:txBody>
        </p:sp>
        <p:pic>
          <p:nvPicPr>
            <p:cNvPr id="63" name="Picture 2" descr="C:\Users\asj\Downloads\111158-dogs\png\dog-smelling-a-bone.png">
              <a:extLst>
                <a:ext uri="{FF2B5EF4-FFF2-40B4-BE49-F238E27FC236}">
                  <a16:creationId xmlns:a16="http://schemas.microsoft.com/office/drawing/2014/main" id="{BD846046-F975-29DA-3986-2F88DF8F39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3450" y="92788"/>
              <a:ext cx="678762" cy="6787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BCA91FD9-A3A8-4305-BFF2-575BDE9E2278}"/>
              </a:ext>
            </a:extLst>
          </p:cNvPr>
          <p:cNvSpPr txBox="1"/>
          <p:nvPr/>
        </p:nvSpPr>
        <p:spPr>
          <a:xfrm>
            <a:off x="3813792" y="365717"/>
            <a:ext cx="14782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rgbClr val="002060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[</a:t>
            </a:r>
            <a:r>
              <a:rPr lang="ko-KR" altLang="en-US" sz="2000" dirty="0" err="1">
                <a:solidFill>
                  <a:srgbClr val="002060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배워보자구</a:t>
            </a:r>
            <a:r>
              <a:rPr lang="en-US" altLang="ko-KR" sz="2000" dirty="0">
                <a:solidFill>
                  <a:srgbClr val="002060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]</a:t>
            </a:r>
            <a:endParaRPr lang="ko-KR" altLang="en-US" sz="2000" dirty="0">
              <a:solidFill>
                <a:srgbClr val="002060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5623013-14D7-4BAF-9777-E56A48E895EC}"/>
              </a:ext>
            </a:extLst>
          </p:cNvPr>
          <p:cNvSpPr/>
          <p:nvPr/>
        </p:nvSpPr>
        <p:spPr>
          <a:xfrm>
            <a:off x="52305" y="4207205"/>
            <a:ext cx="2996586" cy="8977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E755E2F-B350-48D1-87F0-7F1E01758BCE}"/>
              </a:ext>
            </a:extLst>
          </p:cNvPr>
          <p:cNvSpPr txBox="1"/>
          <p:nvPr/>
        </p:nvSpPr>
        <p:spPr>
          <a:xfrm>
            <a:off x="162629" y="4266270"/>
            <a:ext cx="26087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tx2">
                    <a:lumMod val="40000"/>
                    <a:lumOff val="6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Video </a:t>
            </a:r>
            <a:r>
              <a:rPr lang="en-US" altLang="ko-KR" sz="1200" b="1" dirty="0" err="1">
                <a:solidFill>
                  <a:schemeClr val="tx2">
                    <a:lumMod val="40000"/>
                    <a:lumOff val="6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src</a:t>
            </a:r>
            <a:endParaRPr lang="ko-KR" altLang="en-US" sz="1200" b="1" dirty="0">
              <a:solidFill>
                <a:schemeClr val="tx2">
                  <a:lumMod val="40000"/>
                  <a:lumOff val="60000"/>
                </a:schemeClr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16DD870-E694-4497-80AC-4F0F2CD1BA33}"/>
              </a:ext>
            </a:extLst>
          </p:cNvPr>
          <p:cNvSpPr txBox="1"/>
          <p:nvPr/>
        </p:nvSpPr>
        <p:spPr>
          <a:xfrm>
            <a:off x="-20019" y="4507016"/>
            <a:ext cx="288080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en-US" altLang="ko-KR" sz="1050" b="1" dirty="0">
                <a:solidFill>
                  <a:schemeClr val="bg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Video Source</a:t>
            </a:r>
            <a:r>
              <a:rPr lang="ko-KR" altLang="en-US" sz="1050" b="1" dirty="0">
                <a:solidFill>
                  <a:schemeClr val="bg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를 이용하여 동영상 연결</a:t>
            </a:r>
            <a:endParaRPr lang="en-US" altLang="ko-KR" sz="1050" b="1" dirty="0">
              <a:solidFill>
                <a:schemeClr val="bg1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marL="171450" indent="-171450">
              <a:buFontTx/>
              <a:buChar char="-"/>
            </a:pPr>
            <a:r>
              <a:rPr lang="en-US" altLang="ko-KR" sz="1050" b="1" dirty="0">
                <a:solidFill>
                  <a:schemeClr val="bg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Control </a:t>
            </a:r>
            <a:r>
              <a:rPr lang="ko-KR" altLang="en-US" sz="1050" b="1" dirty="0">
                <a:solidFill>
                  <a:schemeClr val="bg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기능을 추가하여 사용자가 재생 및 정지할 수 있게 함</a:t>
            </a:r>
            <a:endParaRPr lang="en-US" altLang="ko-KR" sz="1050" b="1" dirty="0">
              <a:solidFill>
                <a:schemeClr val="bg1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BC1A7D7-5E35-4EDD-BCB6-BFE466060783}"/>
              </a:ext>
            </a:extLst>
          </p:cNvPr>
          <p:cNvSpPr/>
          <p:nvPr/>
        </p:nvSpPr>
        <p:spPr>
          <a:xfrm>
            <a:off x="6545988" y="836938"/>
            <a:ext cx="2496251" cy="8977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FF9337E-5A53-4000-97FF-6AE424D53A03}"/>
              </a:ext>
            </a:extLst>
          </p:cNvPr>
          <p:cNvSpPr txBox="1"/>
          <p:nvPr/>
        </p:nvSpPr>
        <p:spPr>
          <a:xfrm>
            <a:off x="6454414" y="1199644"/>
            <a:ext cx="2496251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050" b="1" dirty="0">
                <a:solidFill>
                  <a:schemeClr val="bg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그룹</a:t>
            </a:r>
            <a:r>
              <a:rPr lang="en-US" altLang="ko-KR" sz="1050" b="1" dirty="0">
                <a:solidFill>
                  <a:schemeClr val="bg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, </a:t>
            </a:r>
            <a:r>
              <a:rPr lang="ko-KR" altLang="en-US" sz="1050" b="1" dirty="0">
                <a:solidFill>
                  <a:schemeClr val="bg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영상</a:t>
            </a:r>
            <a:r>
              <a:rPr lang="en-US" altLang="ko-KR" sz="1050" b="1" dirty="0">
                <a:solidFill>
                  <a:schemeClr val="bg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, </a:t>
            </a:r>
            <a:r>
              <a:rPr lang="ko-KR" altLang="en-US" sz="1050" b="1" dirty="0">
                <a:solidFill>
                  <a:schemeClr val="bg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개인 교육 별 샘플 영상을 제공하여 서비스 선택 단계에서 도움</a:t>
            </a:r>
            <a:endParaRPr lang="en-US" altLang="ko-KR" sz="1050" b="1" dirty="0">
              <a:solidFill>
                <a:schemeClr val="bg1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5977C84-9C5A-4F81-9CF3-F8A6E71B11F3}"/>
              </a:ext>
            </a:extLst>
          </p:cNvPr>
          <p:cNvSpPr txBox="1"/>
          <p:nvPr/>
        </p:nvSpPr>
        <p:spPr>
          <a:xfrm>
            <a:off x="6634279" y="927989"/>
            <a:ext cx="23093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무료 샘플 영상 제공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DDE6A1E5-0DDF-5F5C-E000-60AEE8449A60}"/>
              </a:ext>
            </a:extLst>
          </p:cNvPr>
          <p:cNvGrpSpPr/>
          <p:nvPr/>
        </p:nvGrpSpPr>
        <p:grpSpPr>
          <a:xfrm>
            <a:off x="0" y="4556014"/>
            <a:ext cx="9143999" cy="591603"/>
            <a:chOff x="0" y="4556014"/>
            <a:chExt cx="9143999" cy="591603"/>
          </a:xfrm>
        </p:grpSpPr>
        <p:cxnSp>
          <p:nvCxnSpPr>
            <p:cNvPr id="10" name="직선 연결선 4">
              <a:extLst>
                <a:ext uri="{FF2B5EF4-FFF2-40B4-BE49-F238E27FC236}">
                  <a16:creationId xmlns:a16="http://schemas.microsoft.com/office/drawing/2014/main" id="{E74A0061-33AA-DAA1-12A8-783AE496964A}"/>
                </a:ext>
              </a:extLst>
            </p:cNvPr>
            <p:cNvCxnSpPr/>
            <p:nvPr/>
          </p:nvCxnSpPr>
          <p:spPr>
            <a:xfrm>
              <a:off x="0" y="5096222"/>
              <a:ext cx="8611751" cy="0"/>
            </a:xfrm>
            <a:prstGeom prst="line">
              <a:avLst/>
            </a:prstGeom>
            <a:ln>
              <a:solidFill>
                <a:srgbClr val="39413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모서리가 둥근 사각형 설명선 10">
              <a:extLst>
                <a:ext uri="{FF2B5EF4-FFF2-40B4-BE49-F238E27FC236}">
                  <a16:creationId xmlns:a16="http://schemas.microsoft.com/office/drawing/2014/main" id="{ED5D9CF4-4AD9-F504-E7CA-FBDEBEE816B3}"/>
                </a:ext>
              </a:extLst>
            </p:cNvPr>
            <p:cNvSpPr/>
            <p:nvPr/>
          </p:nvSpPr>
          <p:spPr>
            <a:xfrm>
              <a:off x="8244409" y="4761900"/>
              <a:ext cx="367344" cy="179829"/>
            </a:xfrm>
            <a:prstGeom prst="wedgeRoundRectCallout">
              <a:avLst>
                <a:gd name="adj1" fmla="val 42805"/>
                <a:gd name="adj2" fmla="val 71384"/>
                <a:gd name="adj3" fmla="val 16667"/>
              </a:avLst>
            </a:prstGeom>
            <a:solidFill>
              <a:schemeClr val="bg1"/>
            </a:solidFill>
            <a:ln w="12700">
              <a:solidFill>
                <a:srgbClr val="39413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solidFill>
                    <a:srgbClr val="394131"/>
                  </a:solidFill>
                  <a:latin typeface="나눔스퀘어OTF Bold" pitchFamily="34" charset="-127"/>
                  <a:ea typeface="나눔스퀘어OTF Bold" pitchFamily="34" charset="-127"/>
                </a:rPr>
                <a:t>13</a:t>
              </a:r>
              <a:endParaRPr lang="ko-KR" altLang="en-US" sz="900" dirty="0">
                <a:solidFill>
                  <a:srgbClr val="394131"/>
                </a:solidFill>
                <a:latin typeface="나눔스퀘어OTF Bold" pitchFamily="34" charset="-127"/>
                <a:ea typeface="나눔스퀘어OTF Bold" pitchFamily="34" charset="-127"/>
              </a:endParaRPr>
            </a:p>
          </p:txBody>
        </p:sp>
        <p:pic>
          <p:nvPicPr>
            <p:cNvPr id="11" name="Picture 3" descr="C:\Users\asj\Downloads\111158-dogs\png\dog-with-belt-walking-with-a-man.png">
              <a:extLst>
                <a:ext uri="{FF2B5EF4-FFF2-40B4-BE49-F238E27FC236}">
                  <a16:creationId xmlns:a16="http://schemas.microsoft.com/office/drawing/2014/main" id="{785914BC-E33B-ECF7-632E-7A2135AA492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694" b="7921"/>
            <a:stretch/>
          </p:blipFill>
          <p:spPr bwMode="auto">
            <a:xfrm flipH="1">
              <a:off x="8611751" y="4556014"/>
              <a:ext cx="532248" cy="5916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FBD3575-9E9D-4349-852E-AA45BC437781}"/>
              </a:ext>
            </a:extLst>
          </p:cNvPr>
          <p:cNvSpPr/>
          <p:nvPr/>
        </p:nvSpPr>
        <p:spPr>
          <a:xfrm>
            <a:off x="339404" y="964763"/>
            <a:ext cx="3377039" cy="175100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FF0000"/>
                </a:solidFill>
              </a:ln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BB43068-AB8E-4B2F-AB77-E2A4A021B84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6711" y="2181941"/>
            <a:ext cx="4599627" cy="1078845"/>
          </a:xfrm>
          <a:prstGeom prst="rect">
            <a:avLst/>
          </a:prstGeom>
        </p:spPr>
      </p:pic>
      <p:sp>
        <p:nvSpPr>
          <p:cNvPr id="36" name="직사각형 35">
            <a:extLst>
              <a:ext uri="{FF2B5EF4-FFF2-40B4-BE49-F238E27FC236}">
                <a16:creationId xmlns:a16="http://schemas.microsoft.com/office/drawing/2014/main" id="{55755EFF-8ED7-4086-A377-EB764202B8D7}"/>
              </a:ext>
            </a:extLst>
          </p:cNvPr>
          <p:cNvSpPr/>
          <p:nvPr/>
        </p:nvSpPr>
        <p:spPr>
          <a:xfrm>
            <a:off x="4034904" y="2204819"/>
            <a:ext cx="4790634" cy="111067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FF0000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12156966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8377EC4-F56E-47D0-9B2F-0DEFB08440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13842"/>
            <a:ext cx="9144000" cy="3245654"/>
          </a:xfrm>
          <a:prstGeom prst="rect">
            <a:avLst/>
          </a:prstGeom>
        </p:spPr>
      </p:pic>
      <p:sp>
        <p:nvSpPr>
          <p:cNvPr id="58" name="직사각형 57">
            <a:extLst>
              <a:ext uri="{FF2B5EF4-FFF2-40B4-BE49-F238E27FC236}">
                <a16:creationId xmlns:a16="http://schemas.microsoft.com/office/drawing/2014/main" id="{E5CD6AE5-E9F4-D334-E4CD-1D193E161EF3}"/>
              </a:ext>
            </a:extLst>
          </p:cNvPr>
          <p:cNvSpPr/>
          <p:nvPr/>
        </p:nvSpPr>
        <p:spPr>
          <a:xfrm>
            <a:off x="-3" y="267494"/>
            <a:ext cx="9144003" cy="70239"/>
          </a:xfrm>
          <a:prstGeom prst="rect">
            <a:avLst/>
          </a:prstGeom>
          <a:solidFill>
            <a:srgbClr val="FFB66B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AEAFE312-E32D-FABC-C0E8-9817112B158F}"/>
              </a:ext>
            </a:extLst>
          </p:cNvPr>
          <p:cNvSpPr/>
          <p:nvPr/>
        </p:nvSpPr>
        <p:spPr>
          <a:xfrm>
            <a:off x="-3" y="337734"/>
            <a:ext cx="9144003" cy="419618"/>
          </a:xfrm>
          <a:prstGeom prst="rect">
            <a:avLst/>
          </a:prstGeom>
          <a:solidFill>
            <a:srgbClr val="FFE3CE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E1174EB0-F168-8150-466F-5E729EA3821A}"/>
              </a:ext>
            </a:extLst>
          </p:cNvPr>
          <p:cNvSpPr/>
          <p:nvPr/>
        </p:nvSpPr>
        <p:spPr>
          <a:xfrm>
            <a:off x="-2" y="-1"/>
            <a:ext cx="9144002" cy="26749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F83548E9-0A62-895F-F172-02163B38248F}"/>
              </a:ext>
            </a:extLst>
          </p:cNvPr>
          <p:cNvGrpSpPr/>
          <p:nvPr/>
        </p:nvGrpSpPr>
        <p:grpSpPr>
          <a:xfrm>
            <a:off x="213450" y="92788"/>
            <a:ext cx="3638470" cy="678762"/>
            <a:chOff x="213450" y="92788"/>
            <a:chExt cx="3134414" cy="678762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FAC7D35F-2A39-06E3-50D0-50601F795FDB}"/>
                </a:ext>
              </a:extLst>
            </p:cNvPr>
            <p:cNvSpPr txBox="1"/>
            <p:nvPr/>
          </p:nvSpPr>
          <p:spPr>
            <a:xfrm>
              <a:off x="956659" y="373643"/>
              <a:ext cx="23912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srgbClr val="394131"/>
                  </a:solidFill>
                  <a:latin typeface="BM DoHyeon OTF" panose="020B0600000101010101" pitchFamily="34" charset="-127"/>
                  <a:ea typeface="BM DoHyeon OTF" panose="020B0600000101010101" pitchFamily="34" charset="-127"/>
                </a:rPr>
                <a:t>04.</a:t>
              </a:r>
              <a:r>
                <a:rPr lang="ko-KR" altLang="en-US" b="1" dirty="0">
                  <a:solidFill>
                    <a:srgbClr val="394131"/>
                  </a:solidFill>
                  <a:latin typeface="BM DoHyeon OTF" panose="020B0600000101010101" pitchFamily="34" charset="-127"/>
                  <a:ea typeface="BM DoHyeon OTF" panose="020B0600000101010101" pitchFamily="34" charset="-127"/>
                </a:rPr>
                <a:t> 웹 페이지 소개</a:t>
              </a:r>
            </a:p>
          </p:txBody>
        </p:sp>
        <p:pic>
          <p:nvPicPr>
            <p:cNvPr id="63" name="Picture 2" descr="C:\Users\asj\Downloads\111158-dogs\png\dog-smelling-a-bone.png">
              <a:extLst>
                <a:ext uri="{FF2B5EF4-FFF2-40B4-BE49-F238E27FC236}">
                  <a16:creationId xmlns:a16="http://schemas.microsoft.com/office/drawing/2014/main" id="{BD846046-F975-29DA-3986-2F88DF8F39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3450" y="92788"/>
              <a:ext cx="678762" cy="6787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BCA91FD9-A3A8-4305-BFF2-575BDE9E2278}"/>
              </a:ext>
            </a:extLst>
          </p:cNvPr>
          <p:cNvSpPr txBox="1"/>
          <p:nvPr/>
        </p:nvSpPr>
        <p:spPr>
          <a:xfrm>
            <a:off x="3994126" y="390911"/>
            <a:ext cx="11557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002060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[</a:t>
            </a:r>
            <a:r>
              <a:rPr lang="ko-KR" altLang="en-US" sz="2000" dirty="0" err="1">
                <a:solidFill>
                  <a:srgbClr val="002060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어서오구</a:t>
            </a:r>
            <a:r>
              <a:rPr lang="en-US" altLang="ko-KR" sz="2000" dirty="0">
                <a:solidFill>
                  <a:srgbClr val="002060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]</a:t>
            </a:r>
            <a:endParaRPr lang="ko-KR" altLang="en-US" sz="2000" dirty="0">
              <a:solidFill>
                <a:srgbClr val="002060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5623013-14D7-4BAF-9777-E56A48E895EC}"/>
              </a:ext>
            </a:extLst>
          </p:cNvPr>
          <p:cNvSpPr/>
          <p:nvPr/>
        </p:nvSpPr>
        <p:spPr>
          <a:xfrm>
            <a:off x="-3" y="4198466"/>
            <a:ext cx="2996586" cy="8977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E755E2F-B350-48D1-87F0-7F1E01758BCE}"/>
              </a:ext>
            </a:extLst>
          </p:cNvPr>
          <p:cNvSpPr txBox="1"/>
          <p:nvPr/>
        </p:nvSpPr>
        <p:spPr>
          <a:xfrm>
            <a:off x="110321" y="4257531"/>
            <a:ext cx="26087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tx2">
                    <a:lumMod val="40000"/>
                    <a:lumOff val="6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Google Maps API </a:t>
            </a:r>
            <a:r>
              <a:rPr lang="ko-KR" altLang="en-US" sz="1200" b="1" dirty="0">
                <a:solidFill>
                  <a:schemeClr val="tx2">
                    <a:lumMod val="40000"/>
                    <a:lumOff val="6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이용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16DD870-E694-4497-80AC-4F0F2CD1BA33}"/>
              </a:ext>
            </a:extLst>
          </p:cNvPr>
          <p:cNvSpPr txBox="1"/>
          <p:nvPr/>
        </p:nvSpPr>
        <p:spPr>
          <a:xfrm>
            <a:off x="-72327" y="4498277"/>
            <a:ext cx="288080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en-US" altLang="ko-KR" sz="1050" b="1" dirty="0">
                <a:solidFill>
                  <a:schemeClr val="bg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3</a:t>
            </a:r>
            <a:r>
              <a:rPr lang="ko-KR" altLang="en-US" sz="1050" b="1" dirty="0">
                <a:solidFill>
                  <a:schemeClr val="bg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줄 메뉴 버튼과</a:t>
            </a:r>
            <a:r>
              <a:rPr lang="en-US" altLang="ko-KR" sz="1050" b="1" dirty="0">
                <a:solidFill>
                  <a:schemeClr val="bg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, </a:t>
            </a:r>
            <a:r>
              <a:rPr lang="ko-KR" altLang="en-US" sz="1050" b="1" dirty="0">
                <a:solidFill>
                  <a:schemeClr val="bg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좌측 메뉴 바</a:t>
            </a:r>
            <a:endParaRPr lang="en-US" altLang="ko-KR" sz="1050" b="1" dirty="0">
              <a:solidFill>
                <a:schemeClr val="bg1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50" b="1" dirty="0">
                <a:solidFill>
                  <a:schemeClr val="bg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일정 페이지 이상 내려가면 </a:t>
            </a:r>
            <a:r>
              <a:rPr lang="en-US" altLang="ko-KR" sz="1050" b="1" dirty="0">
                <a:solidFill>
                  <a:schemeClr val="bg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Top </a:t>
            </a:r>
            <a:r>
              <a:rPr lang="en-US" altLang="ko-KR" sz="1050" b="1" dirty="0" err="1">
                <a:solidFill>
                  <a:schemeClr val="bg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btn</a:t>
            </a:r>
            <a:r>
              <a:rPr lang="en-US" altLang="ko-KR" sz="1050" b="1" dirty="0">
                <a:solidFill>
                  <a:schemeClr val="bg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 </a:t>
            </a:r>
            <a:r>
              <a:rPr lang="ko-KR" altLang="en-US" sz="1050" b="1" dirty="0">
                <a:solidFill>
                  <a:schemeClr val="bg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생성</a:t>
            </a:r>
            <a:r>
              <a:rPr lang="en-US" altLang="ko-KR" sz="1050" b="1" dirty="0">
                <a:solidFill>
                  <a:schemeClr val="bg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 (Pc ver.</a:t>
            </a:r>
            <a:r>
              <a:rPr lang="ko-KR" altLang="en-US" sz="1050" b="1" dirty="0">
                <a:solidFill>
                  <a:schemeClr val="bg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 동일</a:t>
            </a:r>
            <a:r>
              <a:rPr lang="en-US" altLang="ko-KR" sz="1050" b="1" dirty="0">
                <a:solidFill>
                  <a:schemeClr val="bg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)</a:t>
            </a:r>
            <a:r>
              <a:rPr lang="ko-KR" altLang="en-US" sz="1050" b="1" dirty="0">
                <a:solidFill>
                  <a:schemeClr val="bg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 </a:t>
            </a:r>
            <a:endParaRPr lang="en-US" altLang="ko-KR" sz="1050" b="1" dirty="0">
              <a:solidFill>
                <a:schemeClr val="bg1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BC1A7D7-5E35-4EDD-BCB6-BFE466060783}"/>
              </a:ext>
            </a:extLst>
          </p:cNvPr>
          <p:cNvSpPr/>
          <p:nvPr/>
        </p:nvSpPr>
        <p:spPr>
          <a:xfrm>
            <a:off x="6545988" y="836938"/>
            <a:ext cx="2496251" cy="8977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FF9337E-5A53-4000-97FF-6AE424D53A03}"/>
              </a:ext>
            </a:extLst>
          </p:cNvPr>
          <p:cNvSpPr txBox="1"/>
          <p:nvPr/>
        </p:nvSpPr>
        <p:spPr>
          <a:xfrm>
            <a:off x="6454414" y="1199644"/>
            <a:ext cx="249625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050" b="1" dirty="0">
                <a:solidFill>
                  <a:schemeClr val="bg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벤치마킹한 </a:t>
            </a:r>
            <a:r>
              <a:rPr lang="ko-KR" altLang="en-US" sz="1050" b="1" dirty="0" err="1">
                <a:solidFill>
                  <a:schemeClr val="bg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보듬컴퍼니의</a:t>
            </a:r>
            <a:r>
              <a:rPr lang="ko-KR" altLang="en-US" sz="1050" b="1" dirty="0">
                <a:solidFill>
                  <a:schemeClr val="bg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 지도 </a:t>
            </a:r>
            <a:r>
              <a:rPr lang="en-US" altLang="ko-KR" sz="1050" b="1" dirty="0">
                <a:solidFill>
                  <a:schemeClr val="bg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API</a:t>
            </a:r>
            <a:r>
              <a:rPr lang="ko-KR" altLang="en-US" sz="1050" b="1" dirty="0">
                <a:solidFill>
                  <a:schemeClr val="bg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를 차용함</a:t>
            </a:r>
            <a:endParaRPr lang="en-US" altLang="ko-KR" sz="1050" b="1" dirty="0">
              <a:solidFill>
                <a:schemeClr val="bg1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5977C84-9C5A-4F81-9CF3-F8A6E71B11F3}"/>
              </a:ext>
            </a:extLst>
          </p:cNvPr>
          <p:cNvSpPr txBox="1"/>
          <p:nvPr/>
        </p:nvSpPr>
        <p:spPr>
          <a:xfrm>
            <a:off x="6634279" y="927989"/>
            <a:ext cx="23093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(</a:t>
            </a:r>
            <a:r>
              <a:rPr lang="ko-KR" altLang="en-US" sz="12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진짜 우리 회사가 있었다면</a:t>
            </a:r>
            <a:r>
              <a:rPr lang="en-US" altLang="ko-KR" sz="12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..)</a:t>
            </a:r>
            <a:endParaRPr lang="ko-KR" altLang="en-US" sz="1200" b="1" dirty="0">
              <a:solidFill>
                <a:schemeClr val="accent2">
                  <a:lumMod val="40000"/>
                  <a:lumOff val="60000"/>
                </a:schemeClr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DDE6A1E5-0DDF-5F5C-E000-60AEE8449A60}"/>
              </a:ext>
            </a:extLst>
          </p:cNvPr>
          <p:cNvGrpSpPr/>
          <p:nvPr/>
        </p:nvGrpSpPr>
        <p:grpSpPr>
          <a:xfrm>
            <a:off x="0" y="4556014"/>
            <a:ext cx="9143999" cy="591603"/>
            <a:chOff x="0" y="4556014"/>
            <a:chExt cx="9143999" cy="591603"/>
          </a:xfrm>
        </p:grpSpPr>
        <p:cxnSp>
          <p:nvCxnSpPr>
            <p:cNvPr id="10" name="직선 연결선 4">
              <a:extLst>
                <a:ext uri="{FF2B5EF4-FFF2-40B4-BE49-F238E27FC236}">
                  <a16:creationId xmlns:a16="http://schemas.microsoft.com/office/drawing/2014/main" id="{E74A0061-33AA-DAA1-12A8-783AE496964A}"/>
                </a:ext>
              </a:extLst>
            </p:cNvPr>
            <p:cNvCxnSpPr/>
            <p:nvPr/>
          </p:nvCxnSpPr>
          <p:spPr>
            <a:xfrm>
              <a:off x="0" y="5096222"/>
              <a:ext cx="8611751" cy="0"/>
            </a:xfrm>
            <a:prstGeom prst="line">
              <a:avLst/>
            </a:prstGeom>
            <a:ln>
              <a:solidFill>
                <a:srgbClr val="39413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모서리가 둥근 사각형 설명선 10">
              <a:extLst>
                <a:ext uri="{FF2B5EF4-FFF2-40B4-BE49-F238E27FC236}">
                  <a16:creationId xmlns:a16="http://schemas.microsoft.com/office/drawing/2014/main" id="{ED5D9CF4-4AD9-F504-E7CA-FBDEBEE816B3}"/>
                </a:ext>
              </a:extLst>
            </p:cNvPr>
            <p:cNvSpPr/>
            <p:nvPr/>
          </p:nvSpPr>
          <p:spPr>
            <a:xfrm>
              <a:off x="8244409" y="4761900"/>
              <a:ext cx="367344" cy="179829"/>
            </a:xfrm>
            <a:prstGeom prst="wedgeRoundRectCallout">
              <a:avLst>
                <a:gd name="adj1" fmla="val 42805"/>
                <a:gd name="adj2" fmla="val 71384"/>
                <a:gd name="adj3" fmla="val 16667"/>
              </a:avLst>
            </a:prstGeom>
            <a:solidFill>
              <a:schemeClr val="bg1"/>
            </a:solidFill>
            <a:ln w="12700">
              <a:solidFill>
                <a:srgbClr val="39413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solidFill>
                    <a:srgbClr val="394131"/>
                  </a:solidFill>
                  <a:latin typeface="나눔스퀘어OTF Bold" pitchFamily="34" charset="-127"/>
                  <a:ea typeface="나눔스퀘어OTF Bold" pitchFamily="34" charset="-127"/>
                </a:rPr>
                <a:t>14</a:t>
              </a:r>
              <a:endParaRPr lang="ko-KR" altLang="en-US" sz="900" dirty="0">
                <a:solidFill>
                  <a:srgbClr val="394131"/>
                </a:solidFill>
                <a:latin typeface="나눔스퀘어OTF Bold" pitchFamily="34" charset="-127"/>
                <a:ea typeface="나눔스퀘어OTF Bold" pitchFamily="34" charset="-127"/>
              </a:endParaRPr>
            </a:p>
          </p:txBody>
        </p:sp>
        <p:pic>
          <p:nvPicPr>
            <p:cNvPr id="11" name="Picture 3" descr="C:\Users\asj\Downloads\111158-dogs\png\dog-with-belt-walking-with-a-man.png">
              <a:extLst>
                <a:ext uri="{FF2B5EF4-FFF2-40B4-BE49-F238E27FC236}">
                  <a16:creationId xmlns:a16="http://schemas.microsoft.com/office/drawing/2014/main" id="{785914BC-E33B-ECF7-632E-7A2135AA492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694" b="7921"/>
            <a:stretch/>
          </p:blipFill>
          <p:spPr bwMode="auto">
            <a:xfrm flipH="1">
              <a:off x="8611751" y="4556014"/>
              <a:ext cx="532248" cy="5916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D1530E6D-8FF0-4778-A353-2270AA25806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6583" y="4242220"/>
            <a:ext cx="4201400" cy="651465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AFBA1884-F5A4-4614-AB1A-EEEB6127663C}"/>
              </a:ext>
            </a:extLst>
          </p:cNvPr>
          <p:cNvSpPr/>
          <p:nvPr/>
        </p:nvSpPr>
        <p:spPr>
          <a:xfrm>
            <a:off x="831965" y="1763215"/>
            <a:ext cx="7412444" cy="24352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FF0000"/>
                </a:solidFill>
              </a:ln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9028F458-26B4-418A-9FFB-D68D2BD58B19}"/>
              </a:ext>
            </a:extLst>
          </p:cNvPr>
          <p:cNvSpPr/>
          <p:nvPr/>
        </p:nvSpPr>
        <p:spPr>
          <a:xfrm>
            <a:off x="-1108248" y="1642056"/>
            <a:ext cx="338801" cy="26786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FF0000"/>
                </a:solidFill>
              </a:ln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76BB461-AE43-424C-B539-73000C7D47EC}"/>
              </a:ext>
            </a:extLst>
          </p:cNvPr>
          <p:cNvSpPr/>
          <p:nvPr/>
        </p:nvSpPr>
        <p:spPr>
          <a:xfrm>
            <a:off x="3011594" y="4226986"/>
            <a:ext cx="4201400" cy="689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FF0000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13562297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1E510F3C-3450-45C5-9AA2-75C0ECC7F8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3872" y="1377328"/>
            <a:ext cx="3006177" cy="36675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905C6B5-1CD2-422D-85D4-978AA52B94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825" y="1280494"/>
            <a:ext cx="3121737" cy="3760088"/>
          </a:xfrm>
          <a:prstGeom prst="rect">
            <a:avLst/>
          </a:prstGeom>
        </p:spPr>
      </p:pic>
      <p:sp>
        <p:nvSpPr>
          <p:cNvPr id="58" name="직사각형 57">
            <a:extLst>
              <a:ext uri="{FF2B5EF4-FFF2-40B4-BE49-F238E27FC236}">
                <a16:creationId xmlns:a16="http://schemas.microsoft.com/office/drawing/2014/main" id="{E5CD6AE5-E9F4-D334-E4CD-1D193E161EF3}"/>
              </a:ext>
            </a:extLst>
          </p:cNvPr>
          <p:cNvSpPr/>
          <p:nvPr/>
        </p:nvSpPr>
        <p:spPr>
          <a:xfrm>
            <a:off x="-3" y="267494"/>
            <a:ext cx="9144003" cy="70239"/>
          </a:xfrm>
          <a:prstGeom prst="rect">
            <a:avLst/>
          </a:prstGeom>
          <a:solidFill>
            <a:srgbClr val="FFB66B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AEAFE312-E32D-FABC-C0E8-9817112B158F}"/>
              </a:ext>
            </a:extLst>
          </p:cNvPr>
          <p:cNvSpPr/>
          <p:nvPr/>
        </p:nvSpPr>
        <p:spPr>
          <a:xfrm>
            <a:off x="-3" y="337734"/>
            <a:ext cx="9144003" cy="419618"/>
          </a:xfrm>
          <a:prstGeom prst="rect">
            <a:avLst/>
          </a:prstGeom>
          <a:solidFill>
            <a:srgbClr val="FFE3CE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E1174EB0-F168-8150-466F-5E729EA3821A}"/>
              </a:ext>
            </a:extLst>
          </p:cNvPr>
          <p:cNvSpPr/>
          <p:nvPr/>
        </p:nvSpPr>
        <p:spPr>
          <a:xfrm>
            <a:off x="-2" y="-1"/>
            <a:ext cx="9144002" cy="26749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F83548E9-0A62-895F-F172-02163B38248F}"/>
              </a:ext>
            </a:extLst>
          </p:cNvPr>
          <p:cNvGrpSpPr/>
          <p:nvPr/>
        </p:nvGrpSpPr>
        <p:grpSpPr>
          <a:xfrm>
            <a:off x="213450" y="92788"/>
            <a:ext cx="3638470" cy="678762"/>
            <a:chOff x="213450" y="92788"/>
            <a:chExt cx="3134414" cy="678762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FAC7D35F-2A39-06E3-50D0-50601F795FDB}"/>
                </a:ext>
              </a:extLst>
            </p:cNvPr>
            <p:cNvSpPr txBox="1"/>
            <p:nvPr/>
          </p:nvSpPr>
          <p:spPr>
            <a:xfrm>
              <a:off x="956659" y="373643"/>
              <a:ext cx="23912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srgbClr val="394131"/>
                  </a:solidFill>
                  <a:latin typeface="BM DoHyeon OTF" panose="020B0600000101010101" pitchFamily="34" charset="-127"/>
                  <a:ea typeface="BM DoHyeon OTF" panose="020B0600000101010101" pitchFamily="34" charset="-127"/>
                </a:rPr>
                <a:t>04.</a:t>
              </a:r>
              <a:r>
                <a:rPr lang="ko-KR" altLang="en-US" b="1" dirty="0">
                  <a:solidFill>
                    <a:srgbClr val="394131"/>
                  </a:solidFill>
                  <a:latin typeface="BM DoHyeon OTF" panose="020B0600000101010101" pitchFamily="34" charset="-127"/>
                  <a:ea typeface="BM DoHyeon OTF" panose="020B0600000101010101" pitchFamily="34" charset="-127"/>
                </a:rPr>
                <a:t> 웹 페이지 소개</a:t>
              </a:r>
            </a:p>
          </p:txBody>
        </p:sp>
        <p:pic>
          <p:nvPicPr>
            <p:cNvPr id="63" name="Picture 2" descr="C:\Users\asj\Downloads\111158-dogs\png\dog-smelling-a-bone.png">
              <a:extLst>
                <a:ext uri="{FF2B5EF4-FFF2-40B4-BE49-F238E27FC236}">
                  <a16:creationId xmlns:a16="http://schemas.microsoft.com/office/drawing/2014/main" id="{BD846046-F975-29DA-3986-2F88DF8F39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3450" y="92788"/>
              <a:ext cx="678762" cy="6787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BCA91FD9-A3A8-4305-BFF2-575BDE9E2278}"/>
              </a:ext>
            </a:extLst>
          </p:cNvPr>
          <p:cNvSpPr txBox="1"/>
          <p:nvPr/>
        </p:nvSpPr>
        <p:spPr>
          <a:xfrm>
            <a:off x="3462562" y="334934"/>
            <a:ext cx="20402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002060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[Mo ver. </a:t>
            </a:r>
            <a:r>
              <a:rPr lang="ko-KR" altLang="en-US" sz="2000" dirty="0" err="1">
                <a:solidFill>
                  <a:srgbClr val="002060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어서오구</a:t>
            </a:r>
            <a:r>
              <a:rPr lang="en-US" altLang="ko-KR" sz="2000" dirty="0">
                <a:solidFill>
                  <a:srgbClr val="002060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]</a:t>
            </a:r>
            <a:endParaRPr lang="ko-KR" altLang="en-US" sz="2000" dirty="0">
              <a:solidFill>
                <a:srgbClr val="002060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5623013-14D7-4BAF-9777-E56A48E895EC}"/>
              </a:ext>
            </a:extLst>
          </p:cNvPr>
          <p:cNvSpPr/>
          <p:nvPr/>
        </p:nvSpPr>
        <p:spPr>
          <a:xfrm>
            <a:off x="6196595" y="3819186"/>
            <a:ext cx="2996586" cy="8977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E755E2F-B350-48D1-87F0-7F1E01758BCE}"/>
              </a:ext>
            </a:extLst>
          </p:cNvPr>
          <p:cNvSpPr txBox="1"/>
          <p:nvPr/>
        </p:nvSpPr>
        <p:spPr>
          <a:xfrm>
            <a:off x="6306919" y="3878251"/>
            <a:ext cx="26087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tx2">
                    <a:lumMod val="40000"/>
                    <a:lumOff val="6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Bootstrap Card</a:t>
            </a:r>
            <a:endParaRPr lang="ko-KR" altLang="en-US" sz="1200" b="1" dirty="0">
              <a:solidFill>
                <a:schemeClr val="tx2">
                  <a:lumMod val="40000"/>
                  <a:lumOff val="60000"/>
                </a:schemeClr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16DD870-E694-4497-80AC-4F0F2CD1BA33}"/>
              </a:ext>
            </a:extLst>
          </p:cNvPr>
          <p:cNvSpPr txBox="1"/>
          <p:nvPr/>
        </p:nvSpPr>
        <p:spPr>
          <a:xfrm>
            <a:off x="6124271" y="4118997"/>
            <a:ext cx="288080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en-US" altLang="ko-KR" sz="1050" b="1" dirty="0">
                <a:solidFill>
                  <a:schemeClr val="bg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Bootstrap</a:t>
            </a:r>
            <a:r>
              <a:rPr lang="ko-KR" altLang="en-US" sz="1050" b="1" dirty="0">
                <a:solidFill>
                  <a:schemeClr val="bg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을 이용하여 </a:t>
            </a:r>
            <a:r>
              <a:rPr lang="ko-KR" altLang="en-US" sz="1050" b="1" dirty="0" err="1">
                <a:solidFill>
                  <a:schemeClr val="bg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훈련사</a:t>
            </a:r>
            <a:r>
              <a:rPr lang="ko-KR" altLang="en-US" sz="1050" b="1" dirty="0">
                <a:solidFill>
                  <a:schemeClr val="bg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 프로필      페이지 구현</a:t>
            </a:r>
            <a:endParaRPr lang="en-US" altLang="ko-KR" sz="1050" b="1" dirty="0">
              <a:solidFill>
                <a:schemeClr val="bg1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DDE6A1E5-0DDF-5F5C-E000-60AEE8449A60}"/>
              </a:ext>
            </a:extLst>
          </p:cNvPr>
          <p:cNvGrpSpPr/>
          <p:nvPr/>
        </p:nvGrpSpPr>
        <p:grpSpPr>
          <a:xfrm>
            <a:off x="0" y="4556014"/>
            <a:ext cx="9143999" cy="591603"/>
            <a:chOff x="0" y="4556014"/>
            <a:chExt cx="9143999" cy="591603"/>
          </a:xfrm>
        </p:grpSpPr>
        <p:cxnSp>
          <p:nvCxnSpPr>
            <p:cNvPr id="10" name="직선 연결선 4">
              <a:extLst>
                <a:ext uri="{FF2B5EF4-FFF2-40B4-BE49-F238E27FC236}">
                  <a16:creationId xmlns:a16="http://schemas.microsoft.com/office/drawing/2014/main" id="{E74A0061-33AA-DAA1-12A8-783AE496964A}"/>
                </a:ext>
              </a:extLst>
            </p:cNvPr>
            <p:cNvCxnSpPr/>
            <p:nvPr/>
          </p:nvCxnSpPr>
          <p:spPr>
            <a:xfrm>
              <a:off x="0" y="5096222"/>
              <a:ext cx="8611751" cy="0"/>
            </a:xfrm>
            <a:prstGeom prst="line">
              <a:avLst/>
            </a:prstGeom>
            <a:ln>
              <a:solidFill>
                <a:srgbClr val="39413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모서리가 둥근 사각형 설명선 10">
              <a:extLst>
                <a:ext uri="{FF2B5EF4-FFF2-40B4-BE49-F238E27FC236}">
                  <a16:creationId xmlns:a16="http://schemas.microsoft.com/office/drawing/2014/main" id="{ED5D9CF4-4AD9-F504-E7CA-FBDEBEE816B3}"/>
                </a:ext>
              </a:extLst>
            </p:cNvPr>
            <p:cNvSpPr/>
            <p:nvPr/>
          </p:nvSpPr>
          <p:spPr>
            <a:xfrm>
              <a:off x="8244409" y="4761900"/>
              <a:ext cx="367344" cy="179829"/>
            </a:xfrm>
            <a:prstGeom prst="wedgeRoundRectCallout">
              <a:avLst>
                <a:gd name="adj1" fmla="val 42805"/>
                <a:gd name="adj2" fmla="val 71384"/>
                <a:gd name="adj3" fmla="val 16667"/>
              </a:avLst>
            </a:prstGeom>
            <a:solidFill>
              <a:schemeClr val="bg1"/>
            </a:solidFill>
            <a:ln w="12700">
              <a:solidFill>
                <a:srgbClr val="39413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solidFill>
                    <a:srgbClr val="394131"/>
                  </a:solidFill>
                  <a:latin typeface="나눔스퀘어OTF Bold" pitchFamily="34" charset="-127"/>
                  <a:ea typeface="나눔스퀘어OTF Bold" pitchFamily="34" charset="-127"/>
                </a:rPr>
                <a:t>16</a:t>
              </a:r>
              <a:endParaRPr lang="ko-KR" altLang="en-US" sz="900" dirty="0">
                <a:solidFill>
                  <a:srgbClr val="394131"/>
                </a:solidFill>
                <a:latin typeface="나눔스퀘어OTF Bold" pitchFamily="34" charset="-127"/>
                <a:ea typeface="나눔스퀘어OTF Bold" pitchFamily="34" charset="-127"/>
              </a:endParaRPr>
            </a:p>
          </p:txBody>
        </p:sp>
        <p:pic>
          <p:nvPicPr>
            <p:cNvPr id="11" name="Picture 3" descr="C:\Users\asj\Downloads\111158-dogs\png\dog-with-belt-walking-with-a-man.png">
              <a:extLst>
                <a:ext uri="{FF2B5EF4-FFF2-40B4-BE49-F238E27FC236}">
                  <a16:creationId xmlns:a16="http://schemas.microsoft.com/office/drawing/2014/main" id="{785914BC-E33B-ECF7-632E-7A2135AA492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694" b="7921"/>
            <a:stretch/>
          </p:blipFill>
          <p:spPr bwMode="auto">
            <a:xfrm flipH="1">
              <a:off x="8611751" y="4556014"/>
              <a:ext cx="532248" cy="5916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76BB461-AE43-424C-B539-73000C7D47EC}"/>
              </a:ext>
            </a:extLst>
          </p:cNvPr>
          <p:cNvSpPr/>
          <p:nvPr/>
        </p:nvSpPr>
        <p:spPr>
          <a:xfrm>
            <a:off x="560547" y="1652150"/>
            <a:ext cx="2763325" cy="33884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FF0000"/>
                </a:solidFill>
              </a:ln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25ADBE2-AE46-4E19-84C9-EFF495A32E86}"/>
              </a:ext>
            </a:extLst>
          </p:cNvPr>
          <p:cNvSpPr/>
          <p:nvPr/>
        </p:nvSpPr>
        <p:spPr>
          <a:xfrm>
            <a:off x="-1108248" y="1642056"/>
            <a:ext cx="338801" cy="26786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FF0000"/>
                </a:solidFill>
              </a:ln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719B1CC-37D6-4DAF-8044-A754F3A95E8B}"/>
              </a:ext>
            </a:extLst>
          </p:cNvPr>
          <p:cNvSpPr/>
          <p:nvPr/>
        </p:nvSpPr>
        <p:spPr>
          <a:xfrm>
            <a:off x="3543594" y="1439349"/>
            <a:ext cx="2618186" cy="362829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FF0000"/>
                </a:solidFill>
              </a:ln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B888E6F-B9A8-40A7-817F-2841343DBF1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2812" y="2207058"/>
            <a:ext cx="2850562" cy="1480167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B5C360EF-2939-4E9E-9277-F0CF0531C528}"/>
              </a:ext>
            </a:extLst>
          </p:cNvPr>
          <p:cNvSpPr/>
          <p:nvPr/>
        </p:nvSpPr>
        <p:spPr>
          <a:xfrm>
            <a:off x="6210970" y="2185701"/>
            <a:ext cx="2882404" cy="153805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FF0000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17192148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6F9D16D-F49C-4AF5-BF24-86605A4682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88931"/>
            <a:ext cx="9144000" cy="3487672"/>
          </a:xfrm>
          <a:prstGeom prst="rect">
            <a:avLst/>
          </a:prstGeom>
        </p:spPr>
      </p:pic>
      <p:sp>
        <p:nvSpPr>
          <p:cNvPr id="58" name="직사각형 57">
            <a:extLst>
              <a:ext uri="{FF2B5EF4-FFF2-40B4-BE49-F238E27FC236}">
                <a16:creationId xmlns:a16="http://schemas.microsoft.com/office/drawing/2014/main" id="{E5CD6AE5-E9F4-D334-E4CD-1D193E161EF3}"/>
              </a:ext>
            </a:extLst>
          </p:cNvPr>
          <p:cNvSpPr/>
          <p:nvPr/>
        </p:nvSpPr>
        <p:spPr>
          <a:xfrm>
            <a:off x="-3" y="267494"/>
            <a:ext cx="9144003" cy="70239"/>
          </a:xfrm>
          <a:prstGeom prst="rect">
            <a:avLst/>
          </a:prstGeom>
          <a:solidFill>
            <a:srgbClr val="FFB66B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AEAFE312-E32D-FABC-C0E8-9817112B158F}"/>
              </a:ext>
            </a:extLst>
          </p:cNvPr>
          <p:cNvSpPr/>
          <p:nvPr/>
        </p:nvSpPr>
        <p:spPr>
          <a:xfrm>
            <a:off x="-3" y="337734"/>
            <a:ext cx="9144003" cy="419618"/>
          </a:xfrm>
          <a:prstGeom prst="rect">
            <a:avLst/>
          </a:prstGeom>
          <a:solidFill>
            <a:srgbClr val="FFE3CE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E1174EB0-F168-8150-466F-5E729EA3821A}"/>
              </a:ext>
            </a:extLst>
          </p:cNvPr>
          <p:cNvSpPr/>
          <p:nvPr/>
        </p:nvSpPr>
        <p:spPr>
          <a:xfrm>
            <a:off x="-2" y="-1"/>
            <a:ext cx="9144002" cy="26749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F83548E9-0A62-895F-F172-02163B38248F}"/>
              </a:ext>
            </a:extLst>
          </p:cNvPr>
          <p:cNvGrpSpPr/>
          <p:nvPr/>
        </p:nvGrpSpPr>
        <p:grpSpPr>
          <a:xfrm>
            <a:off x="213450" y="92788"/>
            <a:ext cx="3638470" cy="678762"/>
            <a:chOff x="213450" y="92788"/>
            <a:chExt cx="3134414" cy="678762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FAC7D35F-2A39-06E3-50D0-50601F795FDB}"/>
                </a:ext>
              </a:extLst>
            </p:cNvPr>
            <p:cNvSpPr txBox="1"/>
            <p:nvPr/>
          </p:nvSpPr>
          <p:spPr>
            <a:xfrm>
              <a:off x="956659" y="373643"/>
              <a:ext cx="23912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srgbClr val="394131"/>
                  </a:solidFill>
                  <a:latin typeface="BM DoHyeon OTF" panose="020B0600000101010101" pitchFamily="34" charset="-127"/>
                  <a:ea typeface="BM DoHyeon OTF" panose="020B0600000101010101" pitchFamily="34" charset="-127"/>
                </a:rPr>
                <a:t>04.</a:t>
              </a:r>
              <a:r>
                <a:rPr lang="ko-KR" altLang="en-US" b="1" dirty="0">
                  <a:solidFill>
                    <a:srgbClr val="394131"/>
                  </a:solidFill>
                  <a:latin typeface="BM DoHyeon OTF" panose="020B0600000101010101" pitchFamily="34" charset="-127"/>
                  <a:ea typeface="BM DoHyeon OTF" panose="020B0600000101010101" pitchFamily="34" charset="-127"/>
                </a:rPr>
                <a:t> 웹 페이지 소개</a:t>
              </a:r>
            </a:p>
          </p:txBody>
        </p:sp>
        <p:pic>
          <p:nvPicPr>
            <p:cNvPr id="63" name="Picture 2" descr="C:\Users\asj\Downloads\111158-dogs\png\dog-smelling-a-bone.png">
              <a:extLst>
                <a:ext uri="{FF2B5EF4-FFF2-40B4-BE49-F238E27FC236}">
                  <a16:creationId xmlns:a16="http://schemas.microsoft.com/office/drawing/2014/main" id="{BD846046-F975-29DA-3986-2F88DF8F39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3450" y="92788"/>
              <a:ext cx="678762" cy="6787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BCA91FD9-A3A8-4305-BFF2-575BDE9E2278}"/>
              </a:ext>
            </a:extLst>
          </p:cNvPr>
          <p:cNvSpPr txBox="1"/>
          <p:nvPr/>
        </p:nvSpPr>
        <p:spPr>
          <a:xfrm>
            <a:off x="3635896" y="337733"/>
            <a:ext cx="1224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002060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[</a:t>
            </a:r>
            <a:r>
              <a:rPr lang="ko-KR" altLang="en-US" sz="2000" dirty="0">
                <a:solidFill>
                  <a:srgbClr val="002060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고객센터</a:t>
            </a:r>
            <a:r>
              <a:rPr lang="en-US" altLang="ko-KR" sz="2400" dirty="0">
                <a:solidFill>
                  <a:srgbClr val="002060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]</a:t>
            </a:r>
            <a:endParaRPr lang="ko-KR" altLang="en-US" sz="2400" dirty="0">
              <a:solidFill>
                <a:srgbClr val="002060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DDE6A1E5-0DDF-5F5C-E000-60AEE8449A60}"/>
              </a:ext>
            </a:extLst>
          </p:cNvPr>
          <p:cNvGrpSpPr/>
          <p:nvPr/>
        </p:nvGrpSpPr>
        <p:grpSpPr>
          <a:xfrm>
            <a:off x="0" y="4556014"/>
            <a:ext cx="9143999" cy="591603"/>
            <a:chOff x="0" y="4556014"/>
            <a:chExt cx="9143999" cy="591603"/>
          </a:xfrm>
        </p:grpSpPr>
        <p:cxnSp>
          <p:nvCxnSpPr>
            <p:cNvPr id="10" name="직선 연결선 4">
              <a:extLst>
                <a:ext uri="{FF2B5EF4-FFF2-40B4-BE49-F238E27FC236}">
                  <a16:creationId xmlns:a16="http://schemas.microsoft.com/office/drawing/2014/main" id="{E74A0061-33AA-DAA1-12A8-783AE496964A}"/>
                </a:ext>
              </a:extLst>
            </p:cNvPr>
            <p:cNvCxnSpPr/>
            <p:nvPr/>
          </p:nvCxnSpPr>
          <p:spPr>
            <a:xfrm>
              <a:off x="0" y="5096222"/>
              <a:ext cx="8611751" cy="0"/>
            </a:xfrm>
            <a:prstGeom prst="line">
              <a:avLst/>
            </a:prstGeom>
            <a:ln>
              <a:solidFill>
                <a:srgbClr val="39413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모서리가 둥근 사각형 설명선 10">
              <a:extLst>
                <a:ext uri="{FF2B5EF4-FFF2-40B4-BE49-F238E27FC236}">
                  <a16:creationId xmlns:a16="http://schemas.microsoft.com/office/drawing/2014/main" id="{ED5D9CF4-4AD9-F504-E7CA-FBDEBEE816B3}"/>
                </a:ext>
              </a:extLst>
            </p:cNvPr>
            <p:cNvSpPr/>
            <p:nvPr/>
          </p:nvSpPr>
          <p:spPr>
            <a:xfrm>
              <a:off x="8244409" y="4761900"/>
              <a:ext cx="367344" cy="179829"/>
            </a:xfrm>
            <a:prstGeom prst="wedgeRoundRectCallout">
              <a:avLst>
                <a:gd name="adj1" fmla="val 42805"/>
                <a:gd name="adj2" fmla="val 71384"/>
                <a:gd name="adj3" fmla="val 16667"/>
              </a:avLst>
            </a:prstGeom>
            <a:solidFill>
              <a:schemeClr val="bg1"/>
            </a:solidFill>
            <a:ln w="12700">
              <a:solidFill>
                <a:srgbClr val="39413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solidFill>
                    <a:srgbClr val="394131"/>
                  </a:solidFill>
                  <a:latin typeface="나눔스퀘어OTF Bold" pitchFamily="34" charset="-127"/>
                  <a:ea typeface="나눔스퀘어OTF Bold" pitchFamily="34" charset="-127"/>
                </a:rPr>
                <a:t>17</a:t>
              </a:r>
              <a:endParaRPr lang="ko-KR" altLang="en-US" sz="900" dirty="0">
                <a:solidFill>
                  <a:srgbClr val="394131"/>
                </a:solidFill>
                <a:latin typeface="나눔스퀘어OTF Bold" pitchFamily="34" charset="-127"/>
                <a:ea typeface="나눔스퀘어OTF Bold" pitchFamily="34" charset="-127"/>
              </a:endParaRPr>
            </a:p>
          </p:txBody>
        </p:sp>
        <p:pic>
          <p:nvPicPr>
            <p:cNvPr id="11" name="Picture 3" descr="C:\Users\asj\Downloads\111158-dogs\png\dog-with-belt-walking-with-a-man.png">
              <a:extLst>
                <a:ext uri="{FF2B5EF4-FFF2-40B4-BE49-F238E27FC236}">
                  <a16:creationId xmlns:a16="http://schemas.microsoft.com/office/drawing/2014/main" id="{785914BC-E33B-ECF7-632E-7A2135AA492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694" b="7921"/>
            <a:stretch/>
          </p:blipFill>
          <p:spPr bwMode="auto">
            <a:xfrm flipH="1">
              <a:off x="8611751" y="4556014"/>
              <a:ext cx="532248" cy="5916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25ADBE2-AE46-4E19-84C9-EFF495A32E86}"/>
              </a:ext>
            </a:extLst>
          </p:cNvPr>
          <p:cNvSpPr/>
          <p:nvPr/>
        </p:nvSpPr>
        <p:spPr>
          <a:xfrm>
            <a:off x="-1108248" y="1642056"/>
            <a:ext cx="338801" cy="26786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FF0000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24587973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62C17EC-66F4-431C-BA71-4D1A819E8C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15852"/>
            <a:ext cx="9144000" cy="3085670"/>
          </a:xfrm>
          <a:prstGeom prst="rect">
            <a:avLst/>
          </a:prstGeom>
        </p:spPr>
      </p:pic>
      <p:sp>
        <p:nvSpPr>
          <p:cNvPr id="58" name="직사각형 57">
            <a:extLst>
              <a:ext uri="{FF2B5EF4-FFF2-40B4-BE49-F238E27FC236}">
                <a16:creationId xmlns:a16="http://schemas.microsoft.com/office/drawing/2014/main" id="{E5CD6AE5-E9F4-D334-E4CD-1D193E161EF3}"/>
              </a:ext>
            </a:extLst>
          </p:cNvPr>
          <p:cNvSpPr/>
          <p:nvPr/>
        </p:nvSpPr>
        <p:spPr>
          <a:xfrm>
            <a:off x="-3" y="267494"/>
            <a:ext cx="9144003" cy="70239"/>
          </a:xfrm>
          <a:prstGeom prst="rect">
            <a:avLst/>
          </a:prstGeom>
          <a:solidFill>
            <a:srgbClr val="FFB66B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AEAFE312-E32D-FABC-C0E8-9817112B158F}"/>
              </a:ext>
            </a:extLst>
          </p:cNvPr>
          <p:cNvSpPr/>
          <p:nvPr/>
        </p:nvSpPr>
        <p:spPr>
          <a:xfrm>
            <a:off x="-3" y="337734"/>
            <a:ext cx="9144003" cy="419618"/>
          </a:xfrm>
          <a:prstGeom prst="rect">
            <a:avLst/>
          </a:prstGeom>
          <a:solidFill>
            <a:srgbClr val="FFE3CE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E1174EB0-F168-8150-466F-5E729EA3821A}"/>
              </a:ext>
            </a:extLst>
          </p:cNvPr>
          <p:cNvSpPr/>
          <p:nvPr/>
        </p:nvSpPr>
        <p:spPr>
          <a:xfrm>
            <a:off x="-2" y="-1"/>
            <a:ext cx="9144002" cy="26749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F83548E9-0A62-895F-F172-02163B38248F}"/>
              </a:ext>
            </a:extLst>
          </p:cNvPr>
          <p:cNvGrpSpPr/>
          <p:nvPr/>
        </p:nvGrpSpPr>
        <p:grpSpPr>
          <a:xfrm>
            <a:off x="213450" y="92788"/>
            <a:ext cx="3638470" cy="678762"/>
            <a:chOff x="213450" y="92788"/>
            <a:chExt cx="3134414" cy="678762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FAC7D35F-2A39-06E3-50D0-50601F795FDB}"/>
                </a:ext>
              </a:extLst>
            </p:cNvPr>
            <p:cNvSpPr txBox="1"/>
            <p:nvPr/>
          </p:nvSpPr>
          <p:spPr>
            <a:xfrm>
              <a:off x="956659" y="373643"/>
              <a:ext cx="23912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srgbClr val="394131"/>
                  </a:solidFill>
                  <a:latin typeface="BM DoHyeon OTF" panose="020B0600000101010101" pitchFamily="34" charset="-127"/>
                  <a:ea typeface="BM DoHyeon OTF" panose="020B0600000101010101" pitchFamily="34" charset="-127"/>
                </a:rPr>
                <a:t>04.</a:t>
              </a:r>
              <a:r>
                <a:rPr lang="ko-KR" altLang="en-US" b="1" dirty="0">
                  <a:solidFill>
                    <a:srgbClr val="394131"/>
                  </a:solidFill>
                  <a:latin typeface="BM DoHyeon OTF" panose="020B0600000101010101" pitchFamily="34" charset="-127"/>
                  <a:ea typeface="BM DoHyeon OTF" panose="020B0600000101010101" pitchFamily="34" charset="-127"/>
                </a:rPr>
                <a:t> 웹 페이지 소개</a:t>
              </a:r>
            </a:p>
          </p:txBody>
        </p:sp>
        <p:pic>
          <p:nvPicPr>
            <p:cNvPr id="63" name="Picture 2" descr="C:\Users\asj\Downloads\111158-dogs\png\dog-smelling-a-bone.png">
              <a:extLst>
                <a:ext uri="{FF2B5EF4-FFF2-40B4-BE49-F238E27FC236}">
                  <a16:creationId xmlns:a16="http://schemas.microsoft.com/office/drawing/2014/main" id="{BD846046-F975-29DA-3986-2F88DF8F39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3450" y="92788"/>
              <a:ext cx="678762" cy="6787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BCA91FD9-A3A8-4305-BFF2-575BDE9E2278}"/>
              </a:ext>
            </a:extLst>
          </p:cNvPr>
          <p:cNvSpPr txBox="1"/>
          <p:nvPr/>
        </p:nvSpPr>
        <p:spPr>
          <a:xfrm>
            <a:off x="3453782" y="399519"/>
            <a:ext cx="17041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002060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[Admin </a:t>
            </a:r>
            <a:r>
              <a:rPr lang="ko-KR" altLang="en-US" sz="2000" dirty="0">
                <a:solidFill>
                  <a:srgbClr val="002060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페이지</a:t>
            </a:r>
            <a:r>
              <a:rPr lang="en-US" altLang="ko-KR" sz="2000" dirty="0">
                <a:solidFill>
                  <a:srgbClr val="002060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]</a:t>
            </a:r>
            <a:endParaRPr lang="ko-KR" altLang="en-US" sz="2000" dirty="0">
              <a:solidFill>
                <a:srgbClr val="002060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5623013-14D7-4BAF-9777-E56A48E895EC}"/>
              </a:ext>
            </a:extLst>
          </p:cNvPr>
          <p:cNvSpPr/>
          <p:nvPr/>
        </p:nvSpPr>
        <p:spPr>
          <a:xfrm>
            <a:off x="-2820" y="4187282"/>
            <a:ext cx="2996586" cy="8977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E755E2F-B350-48D1-87F0-7F1E01758BCE}"/>
              </a:ext>
            </a:extLst>
          </p:cNvPr>
          <p:cNvSpPr txBox="1"/>
          <p:nvPr/>
        </p:nvSpPr>
        <p:spPr>
          <a:xfrm>
            <a:off x="107504" y="4246347"/>
            <a:ext cx="26087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err="1">
                <a:solidFill>
                  <a:schemeClr val="tx2">
                    <a:lumMod val="40000"/>
                    <a:lumOff val="6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jQuerry</a:t>
            </a:r>
            <a:r>
              <a:rPr lang="en-US" altLang="ko-KR" sz="1200" b="1" dirty="0">
                <a:solidFill>
                  <a:schemeClr val="tx2">
                    <a:lumMod val="40000"/>
                    <a:lumOff val="6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ko-KR" altLang="en-US" sz="1200" b="1" dirty="0">
                <a:solidFill>
                  <a:schemeClr val="tx2">
                    <a:lumMod val="40000"/>
                    <a:lumOff val="6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이용</a:t>
            </a:r>
            <a:r>
              <a:rPr lang="en-US" altLang="ko-KR" sz="1200" b="1" dirty="0">
                <a:solidFill>
                  <a:schemeClr val="tx2">
                    <a:lumMod val="40000"/>
                    <a:lumOff val="6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.</a:t>
            </a:r>
            <a:endParaRPr lang="ko-KR" altLang="en-US" sz="1200" b="1" dirty="0">
              <a:solidFill>
                <a:schemeClr val="tx2">
                  <a:lumMod val="40000"/>
                  <a:lumOff val="60000"/>
                </a:schemeClr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16DD870-E694-4497-80AC-4F0F2CD1BA33}"/>
              </a:ext>
            </a:extLst>
          </p:cNvPr>
          <p:cNvSpPr txBox="1"/>
          <p:nvPr/>
        </p:nvSpPr>
        <p:spPr>
          <a:xfrm>
            <a:off x="-75144" y="4487093"/>
            <a:ext cx="288080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050" b="1" dirty="0">
                <a:solidFill>
                  <a:schemeClr val="bg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메인 페이지에서 주요 체크사항을 확인할 수 있도록 구현</a:t>
            </a:r>
            <a:endParaRPr lang="en-US" altLang="ko-KR" sz="1050" b="1" dirty="0">
              <a:solidFill>
                <a:schemeClr val="bg1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DDE6A1E5-0DDF-5F5C-E000-60AEE8449A60}"/>
              </a:ext>
            </a:extLst>
          </p:cNvPr>
          <p:cNvGrpSpPr/>
          <p:nvPr/>
        </p:nvGrpSpPr>
        <p:grpSpPr>
          <a:xfrm>
            <a:off x="0" y="4556014"/>
            <a:ext cx="9143999" cy="591603"/>
            <a:chOff x="0" y="4556014"/>
            <a:chExt cx="9143999" cy="591603"/>
          </a:xfrm>
        </p:grpSpPr>
        <p:cxnSp>
          <p:nvCxnSpPr>
            <p:cNvPr id="10" name="직선 연결선 4">
              <a:extLst>
                <a:ext uri="{FF2B5EF4-FFF2-40B4-BE49-F238E27FC236}">
                  <a16:creationId xmlns:a16="http://schemas.microsoft.com/office/drawing/2014/main" id="{E74A0061-33AA-DAA1-12A8-783AE496964A}"/>
                </a:ext>
              </a:extLst>
            </p:cNvPr>
            <p:cNvCxnSpPr/>
            <p:nvPr/>
          </p:nvCxnSpPr>
          <p:spPr>
            <a:xfrm>
              <a:off x="0" y="5096222"/>
              <a:ext cx="8611751" cy="0"/>
            </a:xfrm>
            <a:prstGeom prst="line">
              <a:avLst/>
            </a:prstGeom>
            <a:ln>
              <a:solidFill>
                <a:srgbClr val="39413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모서리가 둥근 사각형 설명선 10">
              <a:extLst>
                <a:ext uri="{FF2B5EF4-FFF2-40B4-BE49-F238E27FC236}">
                  <a16:creationId xmlns:a16="http://schemas.microsoft.com/office/drawing/2014/main" id="{ED5D9CF4-4AD9-F504-E7CA-FBDEBEE816B3}"/>
                </a:ext>
              </a:extLst>
            </p:cNvPr>
            <p:cNvSpPr/>
            <p:nvPr/>
          </p:nvSpPr>
          <p:spPr>
            <a:xfrm>
              <a:off x="8244409" y="4761900"/>
              <a:ext cx="367344" cy="179829"/>
            </a:xfrm>
            <a:prstGeom prst="wedgeRoundRectCallout">
              <a:avLst>
                <a:gd name="adj1" fmla="val 42805"/>
                <a:gd name="adj2" fmla="val 71384"/>
                <a:gd name="adj3" fmla="val 16667"/>
              </a:avLst>
            </a:prstGeom>
            <a:solidFill>
              <a:schemeClr val="bg1"/>
            </a:solidFill>
            <a:ln w="12700">
              <a:solidFill>
                <a:srgbClr val="39413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solidFill>
                    <a:srgbClr val="394131"/>
                  </a:solidFill>
                  <a:latin typeface="나눔스퀘어OTF Bold" pitchFamily="34" charset="-127"/>
                  <a:ea typeface="나눔스퀘어OTF Bold" pitchFamily="34" charset="-127"/>
                </a:rPr>
                <a:t>18</a:t>
              </a:r>
              <a:endParaRPr lang="ko-KR" altLang="en-US" sz="900" dirty="0">
                <a:solidFill>
                  <a:srgbClr val="394131"/>
                </a:solidFill>
                <a:latin typeface="나눔스퀘어OTF Bold" pitchFamily="34" charset="-127"/>
                <a:ea typeface="나눔스퀘어OTF Bold" pitchFamily="34" charset="-127"/>
              </a:endParaRPr>
            </a:p>
          </p:txBody>
        </p:sp>
        <p:pic>
          <p:nvPicPr>
            <p:cNvPr id="11" name="Picture 3" descr="C:\Users\asj\Downloads\111158-dogs\png\dog-with-belt-walking-with-a-man.png">
              <a:extLst>
                <a:ext uri="{FF2B5EF4-FFF2-40B4-BE49-F238E27FC236}">
                  <a16:creationId xmlns:a16="http://schemas.microsoft.com/office/drawing/2014/main" id="{785914BC-E33B-ECF7-632E-7A2135AA492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694" b="7921"/>
            <a:stretch/>
          </p:blipFill>
          <p:spPr bwMode="auto">
            <a:xfrm flipH="1">
              <a:off x="8611751" y="4556014"/>
              <a:ext cx="532248" cy="5916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25ADBE2-AE46-4E19-84C9-EFF495A32E86}"/>
              </a:ext>
            </a:extLst>
          </p:cNvPr>
          <p:cNvSpPr/>
          <p:nvPr/>
        </p:nvSpPr>
        <p:spPr>
          <a:xfrm>
            <a:off x="-1108248" y="1642056"/>
            <a:ext cx="338801" cy="26786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FF0000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42148055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-20538"/>
            <a:ext cx="9144000" cy="5152772"/>
          </a:xfrm>
          <a:prstGeom prst="rect">
            <a:avLst/>
          </a:prstGeom>
          <a:solidFill>
            <a:srgbClr val="2D3D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927515" y="1303528"/>
            <a:ext cx="2780391" cy="2492358"/>
            <a:chOff x="957679" y="1325571"/>
            <a:chExt cx="2492358" cy="2492358"/>
          </a:xfrm>
        </p:grpSpPr>
        <p:sp>
          <p:nvSpPr>
            <p:cNvPr id="9" name="TextBox 8"/>
            <p:cNvSpPr txBox="1"/>
            <p:nvPr/>
          </p:nvSpPr>
          <p:spPr>
            <a:xfrm>
              <a:off x="1189923" y="1993628"/>
              <a:ext cx="202212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endParaRPr lang="en-US" altLang="ko-KR" sz="2400" dirty="0">
                <a:solidFill>
                  <a:schemeClr val="bg1"/>
                </a:solidFill>
                <a:latin typeface="Tmon몬소리OTF Black" pitchFamily="50" charset="-127"/>
                <a:ea typeface="Tmon몬소리OTF Black" pitchFamily="50" charset="-127"/>
              </a:endParaRPr>
            </a:p>
            <a:p>
              <a:pPr algn="r"/>
              <a:r>
                <a:rPr lang="en-US" altLang="ko-KR" sz="2400" dirty="0">
                  <a:solidFill>
                    <a:schemeClr val="bg1"/>
                  </a:solidFill>
                  <a:latin typeface="Tmon몬소리OTF Black" pitchFamily="50" charset="-127"/>
                  <a:ea typeface="Tmon몬소리OTF Black" pitchFamily="50" charset="-127"/>
                </a:rPr>
                <a:t>Demonstration</a:t>
              </a:r>
            </a:p>
          </p:txBody>
        </p:sp>
        <p:sp>
          <p:nvSpPr>
            <p:cNvPr id="12" name="직사각형 11">
              <a:hlinkClick r:id="rId2"/>
            </p:cNvPr>
            <p:cNvSpPr/>
            <p:nvPr/>
          </p:nvSpPr>
          <p:spPr>
            <a:xfrm>
              <a:off x="957679" y="1325571"/>
              <a:ext cx="2492358" cy="2492358"/>
            </a:xfrm>
            <a:prstGeom prst="rect">
              <a:avLst/>
            </a:prstGeom>
            <a:noFill/>
            <a:ln w="190500" cap="flat">
              <a:solidFill>
                <a:schemeClr val="bg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5094436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그룹 73"/>
          <p:cNvGrpSpPr/>
          <p:nvPr/>
        </p:nvGrpSpPr>
        <p:grpSpPr>
          <a:xfrm>
            <a:off x="0" y="3795886"/>
            <a:ext cx="9144000" cy="1347614"/>
            <a:chOff x="0" y="3795886"/>
            <a:chExt cx="9144000" cy="1347614"/>
          </a:xfrm>
        </p:grpSpPr>
        <p:sp>
          <p:nvSpPr>
            <p:cNvPr id="70" name="직사각형 69"/>
            <p:cNvSpPr/>
            <p:nvPr/>
          </p:nvSpPr>
          <p:spPr>
            <a:xfrm>
              <a:off x="0" y="3795886"/>
              <a:ext cx="9144000" cy="140057"/>
            </a:xfrm>
            <a:prstGeom prst="rect">
              <a:avLst/>
            </a:prstGeom>
            <a:solidFill>
              <a:srgbClr val="FFE3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직사각형 71"/>
            <p:cNvSpPr/>
            <p:nvPr/>
          </p:nvSpPr>
          <p:spPr>
            <a:xfrm>
              <a:off x="0" y="4417703"/>
              <a:ext cx="9144000" cy="725797"/>
            </a:xfrm>
            <a:prstGeom prst="rect">
              <a:avLst/>
            </a:prstGeom>
            <a:solidFill>
              <a:srgbClr val="3941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0" y="3935943"/>
              <a:ext cx="9144000" cy="580023"/>
            </a:xfrm>
            <a:prstGeom prst="rect">
              <a:avLst/>
            </a:prstGeom>
            <a:solidFill>
              <a:srgbClr val="3941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직사각형 70"/>
            <p:cNvSpPr/>
            <p:nvPr/>
          </p:nvSpPr>
          <p:spPr>
            <a:xfrm>
              <a:off x="0" y="4011910"/>
              <a:ext cx="9144000" cy="321940"/>
            </a:xfrm>
            <a:prstGeom prst="rect">
              <a:avLst/>
            </a:prstGeom>
            <a:solidFill>
              <a:srgbClr val="DE96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6" name="직사각형 75"/>
          <p:cNvSpPr/>
          <p:nvPr/>
        </p:nvSpPr>
        <p:spPr>
          <a:xfrm>
            <a:off x="3572495" y="555526"/>
            <a:ext cx="1999009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CONTENTS</a:t>
            </a:r>
          </a:p>
          <a:p>
            <a:pPr algn="ctr"/>
            <a:endParaRPr lang="ko-KR" altLang="en-US" sz="2800" dirty="0">
              <a:solidFill>
                <a:schemeClr val="tx1">
                  <a:lumMod val="50000"/>
                  <a:lumOff val="50000"/>
                </a:schemeClr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pic>
        <p:nvPicPr>
          <p:cNvPr id="57" name="Picture 3" descr="C:\Users\asj\Downloads\111158-dogs\png\man-throwing-a-disc-and-dog-jumping-to-catch-it.png">
            <a:extLst>
              <a:ext uri="{FF2B5EF4-FFF2-40B4-BE49-F238E27FC236}">
                <a16:creationId xmlns:a16="http://schemas.microsoft.com/office/drawing/2014/main" id="{1E86D05D-4C8D-4DA9-89A7-37FAB047A2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2340318"/>
            <a:ext cx="462864" cy="462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4" descr="C:\Users\asj\Downloads\111158-dogs\png\dog-puppy-sitting-in-front-of-his-man.png">
            <a:extLst>
              <a:ext uri="{FF2B5EF4-FFF2-40B4-BE49-F238E27FC236}">
                <a16:creationId xmlns:a16="http://schemas.microsoft.com/office/drawing/2014/main" id="{7271EC7B-40E8-483D-B65F-E2B763C4A3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0511" y="2349110"/>
            <a:ext cx="453236" cy="453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5" descr="C:\Users\asj\Downloads\111158-dogs\png\dog-with-belt-walking-with-a-man.png">
            <a:extLst>
              <a:ext uri="{FF2B5EF4-FFF2-40B4-BE49-F238E27FC236}">
                <a16:creationId xmlns:a16="http://schemas.microsoft.com/office/drawing/2014/main" id="{3667671A-4AEB-44CA-8E6D-6408C16DB0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2984" y="2332878"/>
            <a:ext cx="471011" cy="471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6" descr="C:\Users\asj\Downloads\111158-dogs\png\man-combing-a-dog.png">
            <a:extLst>
              <a:ext uri="{FF2B5EF4-FFF2-40B4-BE49-F238E27FC236}">
                <a16:creationId xmlns:a16="http://schemas.microsoft.com/office/drawing/2014/main" id="{8F2C0317-03F1-4CA2-81BA-DFC7D73D86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2012" y="2336261"/>
            <a:ext cx="467306" cy="467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1" name="그룹 60">
            <a:extLst>
              <a:ext uri="{FF2B5EF4-FFF2-40B4-BE49-F238E27FC236}">
                <a16:creationId xmlns:a16="http://schemas.microsoft.com/office/drawing/2014/main" id="{49EDD8BC-0FC3-4D60-81B9-D2F6BF8B3AC4}"/>
              </a:ext>
            </a:extLst>
          </p:cNvPr>
          <p:cNvGrpSpPr/>
          <p:nvPr/>
        </p:nvGrpSpPr>
        <p:grpSpPr>
          <a:xfrm>
            <a:off x="1404384" y="2813119"/>
            <a:ext cx="6561362" cy="1443620"/>
            <a:chOff x="1275325" y="2456309"/>
            <a:chExt cx="6561362" cy="1443620"/>
          </a:xfrm>
        </p:grpSpPr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0EC6E636-0558-4C1D-AFE5-E975FBC1C71D}"/>
                </a:ext>
              </a:extLst>
            </p:cNvPr>
            <p:cNvGrpSpPr/>
            <p:nvPr/>
          </p:nvGrpSpPr>
          <p:grpSpPr>
            <a:xfrm>
              <a:off x="1275325" y="2459769"/>
              <a:ext cx="1440160" cy="1440160"/>
              <a:chOff x="1062826" y="3079266"/>
              <a:chExt cx="1440160" cy="1440160"/>
            </a:xfrm>
          </p:grpSpPr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C1CDE688-EDF0-4A79-83C0-F31AD4B9E2A9}"/>
                  </a:ext>
                </a:extLst>
              </p:cNvPr>
              <p:cNvSpPr/>
              <p:nvPr/>
            </p:nvSpPr>
            <p:spPr>
              <a:xfrm>
                <a:off x="1062826" y="3079266"/>
                <a:ext cx="1440160" cy="144016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solidFill>
                  <a:schemeClr val="bg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BM DoHyeon OTF" panose="020B0600000101010101" pitchFamily="34" charset="-127"/>
                  <a:ea typeface="BM DoHyeon OTF" panose="020B0600000101010101" pitchFamily="34" charset="-127"/>
                </a:endParaRPr>
              </a:p>
            </p:txBody>
          </p: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7E1F66B0-D303-409B-802C-3DE2A158FF94}"/>
                  </a:ext>
                </a:extLst>
              </p:cNvPr>
              <p:cNvSpPr txBox="1"/>
              <p:nvPr/>
            </p:nvSpPr>
            <p:spPr>
              <a:xfrm>
                <a:off x="1127362" y="3388557"/>
                <a:ext cx="69602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bg1"/>
                    </a:solidFill>
                    <a:latin typeface="BM DoHyeon OTF" panose="020B0600000101010101" pitchFamily="34" charset="-127"/>
                    <a:ea typeface="BM DoHyeon OTF" panose="020B0600000101010101" pitchFamily="34" charset="-127"/>
                  </a:rPr>
                  <a:t>Subject</a:t>
                </a:r>
                <a:endParaRPr lang="ko-KR" altLang="en-US" sz="1200" dirty="0">
                  <a:solidFill>
                    <a:schemeClr val="bg1"/>
                  </a:solidFill>
                  <a:latin typeface="BM DoHyeon OTF" panose="020B0600000101010101" pitchFamily="34" charset="-127"/>
                  <a:ea typeface="BM DoHyeon OTF" panose="020B0600000101010101" pitchFamily="34" charset="-127"/>
                </a:endParaRPr>
              </a:p>
            </p:txBody>
          </p:sp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B911E8C2-6E53-4A93-A91E-0C5BBA8BA333}"/>
                  </a:ext>
                </a:extLst>
              </p:cNvPr>
              <p:cNvSpPr txBox="1"/>
              <p:nvPr/>
            </p:nvSpPr>
            <p:spPr>
              <a:xfrm>
                <a:off x="1119672" y="3716201"/>
                <a:ext cx="118974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b="1" dirty="0">
                    <a:solidFill>
                      <a:schemeClr val="bg1"/>
                    </a:solidFill>
                    <a:latin typeface="BM HANNA Air OTF" panose="020B0600000101010101" pitchFamily="34" charset="-127"/>
                    <a:ea typeface="BM HANNA Air OTF" panose="020B0600000101010101" pitchFamily="34" charset="-127"/>
                  </a:rPr>
                  <a:t> 주제 선정</a:t>
                </a:r>
                <a:endParaRPr lang="en-US" altLang="ko-KR" sz="1000" b="1" dirty="0">
                  <a:solidFill>
                    <a:schemeClr val="bg1"/>
                  </a:solidFill>
                  <a:latin typeface="BM HANNA Air OTF" panose="020B0600000101010101" pitchFamily="34" charset="-127"/>
                  <a:ea typeface="BM HANNA Air OTF" panose="020B0600000101010101" pitchFamily="34" charset="-127"/>
                </a:endParaRPr>
              </a:p>
              <a:p>
                <a:r>
                  <a:rPr lang="en-US" altLang="ko-KR" sz="1000" b="1" dirty="0">
                    <a:solidFill>
                      <a:schemeClr val="bg1"/>
                    </a:solidFill>
                    <a:latin typeface="BM HANNA Air OTF" panose="020B0600000101010101" pitchFamily="34" charset="-127"/>
                    <a:ea typeface="BM HANNA Air OTF" panose="020B0600000101010101" pitchFamily="34" charset="-127"/>
                  </a:rPr>
                  <a:t> </a:t>
                </a:r>
                <a:r>
                  <a:rPr lang="ko-KR" altLang="en-US" sz="1000" b="1" dirty="0">
                    <a:solidFill>
                      <a:schemeClr val="bg1"/>
                    </a:solidFill>
                    <a:latin typeface="BM HANNA Air OTF" panose="020B0600000101010101" pitchFamily="34" charset="-127"/>
                    <a:ea typeface="BM HANNA Air OTF" panose="020B0600000101010101" pitchFamily="34" charset="-127"/>
                  </a:rPr>
                  <a:t>요구사항정의서</a:t>
                </a:r>
                <a:endParaRPr lang="en-US" altLang="ko-KR" sz="1000" b="1" dirty="0">
                  <a:solidFill>
                    <a:schemeClr val="bg1"/>
                  </a:solidFill>
                  <a:latin typeface="BM HANNA Air OTF" panose="020B0600000101010101" pitchFamily="34" charset="-127"/>
                  <a:ea typeface="BM HANNA Air OTF" panose="020B0600000101010101" pitchFamily="34" charset="-127"/>
                </a:endParaRPr>
              </a:p>
              <a:p>
                <a:r>
                  <a:rPr lang="en-US" altLang="ko-KR" sz="1000" b="1" dirty="0">
                    <a:solidFill>
                      <a:schemeClr val="bg1"/>
                    </a:solidFill>
                    <a:latin typeface="BM HANNA Air OTF" panose="020B0600000101010101" pitchFamily="34" charset="-127"/>
                    <a:ea typeface="BM HANNA Air OTF" panose="020B0600000101010101" pitchFamily="34" charset="-127"/>
                  </a:rPr>
                  <a:t> Flow Chart </a:t>
                </a:r>
                <a:r>
                  <a:rPr lang="ko-KR" altLang="en-US" sz="1000" b="1" dirty="0">
                    <a:solidFill>
                      <a:schemeClr val="bg1"/>
                    </a:solidFill>
                    <a:latin typeface="BM HANNA Air OTF" panose="020B0600000101010101" pitchFamily="34" charset="-127"/>
                    <a:ea typeface="BM HANNA Air OTF" panose="020B0600000101010101" pitchFamily="34" charset="-127"/>
                  </a:rPr>
                  <a:t>기획</a:t>
                </a:r>
                <a:endParaRPr lang="en-US" altLang="ko-KR" sz="1000" b="1" dirty="0">
                  <a:solidFill>
                    <a:schemeClr val="bg1"/>
                  </a:solidFill>
                  <a:latin typeface="BM HANNA Air OTF" panose="020B0600000101010101" pitchFamily="34" charset="-127"/>
                  <a:ea typeface="BM HANNA Air OTF" panose="020B0600000101010101" pitchFamily="34" charset="-127"/>
                </a:endParaRPr>
              </a:p>
            </p:txBody>
          </p:sp>
          <p:sp>
            <p:nvSpPr>
              <p:cNvPr id="91" name="톱니 모양의 오른쪽 화살표 3">
                <a:extLst>
                  <a:ext uri="{FF2B5EF4-FFF2-40B4-BE49-F238E27FC236}">
                    <a16:creationId xmlns:a16="http://schemas.microsoft.com/office/drawing/2014/main" id="{ABE4A2A1-75B8-446A-B30B-0376015BCCFC}"/>
                  </a:ext>
                </a:extLst>
              </p:cNvPr>
              <p:cNvSpPr/>
              <p:nvPr/>
            </p:nvSpPr>
            <p:spPr>
              <a:xfrm>
                <a:off x="2109631" y="4189834"/>
                <a:ext cx="216024" cy="144016"/>
              </a:xfrm>
              <a:prstGeom prst="notchedRightArrow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BM DoHyeon OTF" panose="020B0600000101010101" pitchFamily="34" charset="-127"/>
                  <a:ea typeface="BM DoHyeon OTF" panose="020B0600000101010101" pitchFamily="34" charset="-127"/>
                </a:endParaRPr>
              </a:p>
            </p:txBody>
          </p:sp>
        </p:grpSp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00C59CE7-3167-434B-9206-633A03F91642}"/>
                </a:ext>
              </a:extLst>
            </p:cNvPr>
            <p:cNvGrpSpPr/>
            <p:nvPr/>
          </p:nvGrpSpPr>
          <p:grpSpPr>
            <a:xfrm>
              <a:off x="2978280" y="2456309"/>
              <a:ext cx="1440160" cy="1440160"/>
              <a:chOff x="1056658" y="3075806"/>
              <a:chExt cx="1440160" cy="1440160"/>
            </a:xfrm>
          </p:grpSpPr>
          <p:sp>
            <p:nvSpPr>
              <p:cNvPr id="84" name="직사각형 83">
                <a:extLst>
                  <a:ext uri="{FF2B5EF4-FFF2-40B4-BE49-F238E27FC236}">
                    <a16:creationId xmlns:a16="http://schemas.microsoft.com/office/drawing/2014/main" id="{BA7C9AE0-7E0E-487D-8617-F1838AFA5E5B}"/>
                  </a:ext>
                </a:extLst>
              </p:cNvPr>
              <p:cNvSpPr/>
              <p:nvPr/>
            </p:nvSpPr>
            <p:spPr>
              <a:xfrm>
                <a:off x="1056658" y="3075806"/>
                <a:ext cx="1440160" cy="144016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solidFill>
                  <a:schemeClr val="bg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BM DoHyeon OTF" panose="020B0600000101010101" pitchFamily="34" charset="-127"/>
                  <a:ea typeface="BM DoHyeon OTF" panose="020B0600000101010101" pitchFamily="34" charset="-127"/>
                </a:endParaRPr>
              </a:p>
            </p:txBody>
          </p: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CCCC496E-FBC7-4A29-A9C0-BA8EB2DAF49A}"/>
                  </a:ext>
                </a:extLst>
              </p:cNvPr>
              <p:cNvSpPr txBox="1"/>
              <p:nvPr/>
            </p:nvSpPr>
            <p:spPr>
              <a:xfrm>
                <a:off x="1127362" y="3388557"/>
                <a:ext cx="104329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bg1"/>
                    </a:solidFill>
                    <a:latin typeface="BM DoHyeon OTF" panose="020B0600000101010101" pitchFamily="34" charset="-127"/>
                    <a:ea typeface="BM DoHyeon OTF" panose="020B0600000101010101" pitchFamily="34" charset="-127"/>
                  </a:rPr>
                  <a:t>Introduction</a:t>
                </a:r>
                <a:endParaRPr lang="ko-KR" altLang="en-US" sz="1200" dirty="0">
                  <a:solidFill>
                    <a:schemeClr val="bg1"/>
                  </a:solidFill>
                  <a:latin typeface="BM DoHyeon OTF" panose="020B0600000101010101" pitchFamily="34" charset="-127"/>
                  <a:ea typeface="BM DoHyeon OTF" panose="020B0600000101010101" pitchFamily="34" charset="-127"/>
                </a:endParaRPr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497F8900-CD65-4480-B13B-0C262FE4E852}"/>
                  </a:ext>
                </a:extLst>
              </p:cNvPr>
              <p:cNvSpPr txBox="1"/>
              <p:nvPr/>
            </p:nvSpPr>
            <p:spPr>
              <a:xfrm>
                <a:off x="1126785" y="3822899"/>
                <a:ext cx="104387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b="1" dirty="0">
                    <a:solidFill>
                      <a:schemeClr val="bg1"/>
                    </a:solidFill>
                    <a:latin typeface="BM HANNA Air OTF" panose="020B0600000101010101" pitchFamily="34" charset="-127"/>
                    <a:ea typeface="BM HANNA Air OTF" panose="020B0600000101010101" pitchFamily="34" charset="-127"/>
                  </a:rPr>
                  <a:t>웹 페이지 구성</a:t>
                </a:r>
                <a:endParaRPr lang="en-US" altLang="ko-KR" sz="1000" b="1" dirty="0">
                  <a:solidFill>
                    <a:schemeClr val="bg1"/>
                  </a:solidFill>
                  <a:latin typeface="BM HANNA Air OTF" panose="020B0600000101010101" pitchFamily="34" charset="-127"/>
                  <a:ea typeface="BM HANNA Air OTF" panose="020B0600000101010101" pitchFamily="34" charset="-127"/>
                </a:endParaRPr>
              </a:p>
            </p:txBody>
          </p:sp>
          <p:sp>
            <p:nvSpPr>
              <p:cNvPr id="87" name="톱니 모양의 오른쪽 화살표 38">
                <a:extLst>
                  <a:ext uri="{FF2B5EF4-FFF2-40B4-BE49-F238E27FC236}">
                    <a16:creationId xmlns:a16="http://schemas.microsoft.com/office/drawing/2014/main" id="{E7CD0627-CEDC-4BB4-8148-EB2546CC1F26}"/>
                  </a:ext>
                </a:extLst>
              </p:cNvPr>
              <p:cNvSpPr/>
              <p:nvPr/>
            </p:nvSpPr>
            <p:spPr>
              <a:xfrm>
                <a:off x="2109631" y="4189834"/>
                <a:ext cx="216024" cy="144016"/>
              </a:xfrm>
              <a:prstGeom prst="notchedRightArrow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BM DoHyeon OTF" panose="020B0600000101010101" pitchFamily="34" charset="-127"/>
                  <a:ea typeface="BM DoHyeon OTF" panose="020B0600000101010101" pitchFamily="34" charset="-127"/>
                </a:endParaRPr>
              </a:p>
            </p:txBody>
          </p:sp>
        </p:grpSp>
        <p:grpSp>
          <p:nvGrpSpPr>
            <p:cNvPr id="69" name="그룹 68">
              <a:extLst>
                <a:ext uri="{FF2B5EF4-FFF2-40B4-BE49-F238E27FC236}">
                  <a16:creationId xmlns:a16="http://schemas.microsoft.com/office/drawing/2014/main" id="{52558A62-4C32-42BB-9816-1116C1E6E131}"/>
                </a:ext>
              </a:extLst>
            </p:cNvPr>
            <p:cNvGrpSpPr/>
            <p:nvPr/>
          </p:nvGrpSpPr>
          <p:grpSpPr>
            <a:xfrm>
              <a:off x="4687403" y="2456309"/>
              <a:ext cx="1440160" cy="1440160"/>
              <a:chOff x="1056658" y="3075806"/>
              <a:chExt cx="1440160" cy="1440160"/>
            </a:xfrm>
          </p:grpSpPr>
          <p:sp>
            <p:nvSpPr>
              <p:cNvPr id="80" name="직사각형 79">
                <a:extLst>
                  <a:ext uri="{FF2B5EF4-FFF2-40B4-BE49-F238E27FC236}">
                    <a16:creationId xmlns:a16="http://schemas.microsoft.com/office/drawing/2014/main" id="{AF5F34FC-EE3A-427E-B67C-848B5C5FFA11}"/>
                  </a:ext>
                </a:extLst>
              </p:cNvPr>
              <p:cNvSpPr/>
              <p:nvPr/>
            </p:nvSpPr>
            <p:spPr>
              <a:xfrm>
                <a:off x="1056658" y="3075806"/>
                <a:ext cx="1440160" cy="144016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solidFill>
                  <a:schemeClr val="bg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BM DoHyeon OTF" panose="020B0600000101010101" pitchFamily="34" charset="-127"/>
                  <a:ea typeface="BM DoHyeon OTF" panose="020B0600000101010101" pitchFamily="34" charset="-127"/>
                </a:endParaRPr>
              </a:p>
            </p:txBody>
          </p: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9C4D65E1-0A1B-4A61-A1A2-A51A120F4728}"/>
                  </a:ext>
                </a:extLst>
              </p:cNvPr>
              <p:cNvSpPr txBox="1"/>
              <p:nvPr/>
            </p:nvSpPr>
            <p:spPr>
              <a:xfrm>
                <a:off x="1127362" y="3388557"/>
                <a:ext cx="122341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bg1"/>
                    </a:solidFill>
                    <a:latin typeface="BM DoHyeon OTF" panose="020B0600000101010101" pitchFamily="34" charset="-127"/>
                    <a:ea typeface="BM DoHyeon OTF" panose="020B0600000101010101" pitchFamily="34" charset="-127"/>
                  </a:rPr>
                  <a:t>Demonstration</a:t>
                </a:r>
                <a:endParaRPr lang="ko-KR" altLang="en-US" sz="1200" dirty="0">
                  <a:solidFill>
                    <a:schemeClr val="bg1"/>
                  </a:solidFill>
                  <a:latin typeface="BM DoHyeon OTF" panose="020B0600000101010101" pitchFamily="34" charset="-127"/>
                  <a:ea typeface="BM DoHyeon OTF" panose="020B0600000101010101" pitchFamily="34" charset="-127"/>
                </a:endParaRPr>
              </a:p>
            </p:txBody>
          </p:sp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14E90F88-ABF4-4CC2-8D00-F26BBF35816B}"/>
                  </a:ext>
                </a:extLst>
              </p:cNvPr>
              <p:cNvSpPr txBox="1"/>
              <p:nvPr/>
            </p:nvSpPr>
            <p:spPr>
              <a:xfrm>
                <a:off x="1127362" y="3799662"/>
                <a:ext cx="742511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b="1" dirty="0">
                    <a:solidFill>
                      <a:schemeClr val="bg1"/>
                    </a:solidFill>
                    <a:latin typeface="BM HANNA Air OTF" panose="020B0600000101010101" pitchFamily="34" charset="-127"/>
                    <a:ea typeface="BM HANNA Air OTF" panose="020B0600000101010101" pitchFamily="34" charset="-127"/>
                  </a:rPr>
                  <a:t>기능 시연</a:t>
                </a:r>
                <a:endParaRPr lang="en-US" altLang="ko-KR" sz="1000" b="1" dirty="0">
                  <a:solidFill>
                    <a:schemeClr val="bg1"/>
                  </a:solidFill>
                  <a:latin typeface="BM HANNA Air OTF" panose="020B0600000101010101" pitchFamily="34" charset="-127"/>
                  <a:ea typeface="BM HANNA Air OTF" panose="020B0600000101010101" pitchFamily="34" charset="-127"/>
                </a:endParaRPr>
              </a:p>
            </p:txBody>
          </p:sp>
          <p:sp>
            <p:nvSpPr>
              <p:cNvPr id="83" name="톱니 모양의 오른쪽 화살표 45">
                <a:extLst>
                  <a:ext uri="{FF2B5EF4-FFF2-40B4-BE49-F238E27FC236}">
                    <a16:creationId xmlns:a16="http://schemas.microsoft.com/office/drawing/2014/main" id="{7E7762A7-C285-40D5-B5A2-8D2670E0EF00}"/>
                  </a:ext>
                </a:extLst>
              </p:cNvPr>
              <p:cNvSpPr/>
              <p:nvPr/>
            </p:nvSpPr>
            <p:spPr>
              <a:xfrm>
                <a:off x="2109631" y="4189834"/>
                <a:ext cx="216024" cy="144016"/>
              </a:xfrm>
              <a:prstGeom prst="notchedRightArrow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BM DoHyeon OTF" panose="020B0600000101010101" pitchFamily="34" charset="-127"/>
                  <a:ea typeface="BM DoHyeon OTF" panose="020B0600000101010101" pitchFamily="34" charset="-127"/>
                </a:endParaRPr>
              </a:p>
            </p:txBody>
          </p:sp>
        </p:grpSp>
        <p:grpSp>
          <p:nvGrpSpPr>
            <p:cNvPr id="73" name="그룹 72">
              <a:extLst>
                <a:ext uri="{FF2B5EF4-FFF2-40B4-BE49-F238E27FC236}">
                  <a16:creationId xmlns:a16="http://schemas.microsoft.com/office/drawing/2014/main" id="{432C2CCE-BD17-457D-AAE0-723A87779511}"/>
                </a:ext>
              </a:extLst>
            </p:cNvPr>
            <p:cNvGrpSpPr/>
            <p:nvPr/>
          </p:nvGrpSpPr>
          <p:grpSpPr>
            <a:xfrm>
              <a:off x="6396527" y="2456309"/>
              <a:ext cx="1440160" cy="1440160"/>
              <a:chOff x="1056658" y="3075806"/>
              <a:chExt cx="1440160" cy="1440160"/>
            </a:xfrm>
          </p:grpSpPr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0258104E-78AE-4732-A445-E3C9299CD043}"/>
                  </a:ext>
                </a:extLst>
              </p:cNvPr>
              <p:cNvSpPr/>
              <p:nvPr/>
            </p:nvSpPr>
            <p:spPr>
              <a:xfrm>
                <a:off x="1056658" y="3075806"/>
                <a:ext cx="1440160" cy="144016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solidFill>
                  <a:schemeClr val="bg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BM DoHyeon OTF" panose="020B0600000101010101" pitchFamily="34" charset="-127"/>
                  <a:ea typeface="BM DoHyeon OTF" panose="020B0600000101010101" pitchFamily="34" charset="-127"/>
                </a:endParaRPr>
              </a:p>
            </p:txBody>
          </p: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51ECBDD7-45E4-4931-9F82-677EFDEB08C8}"/>
                  </a:ext>
                </a:extLst>
              </p:cNvPr>
              <p:cNvSpPr txBox="1"/>
              <p:nvPr/>
            </p:nvSpPr>
            <p:spPr>
              <a:xfrm>
                <a:off x="1127362" y="3388557"/>
                <a:ext cx="53091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bg1"/>
                    </a:solidFill>
                    <a:latin typeface="BM DoHyeon OTF" panose="020B0600000101010101" pitchFamily="34" charset="-127"/>
                    <a:ea typeface="BM DoHyeon OTF" panose="020B0600000101010101" pitchFamily="34" charset="-127"/>
                  </a:rPr>
                  <a:t>Q&amp;A</a:t>
                </a:r>
                <a:endParaRPr lang="ko-KR" altLang="en-US" sz="1200" dirty="0">
                  <a:solidFill>
                    <a:schemeClr val="bg1"/>
                  </a:solidFill>
                  <a:latin typeface="BM DoHyeon OTF" panose="020B0600000101010101" pitchFamily="34" charset="-127"/>
                  <a:ea typeface="BM DoHyeon OTF" panose="020B0600000101010101" pitchFamily="34" charset="-127"/>
                </a:endParaRPr>
              </a:p>
            </p:txBody>
          </p:sp>
          <p:sp>
            <p:nvSpPr>
              <p:cNvPr id="79" name="톱니 모양의 오른쪽 화살표 66">
                <a:extLst>
                  <a:ext uri="{FF2B5EF4-FFF2-40B4-BE49-F238E27FC236}">
                    <a16:creationId xmlns:a16="http://schemas.microsoft.com/office/drawing/2014/main" id="{0B7F3A64-D641-45F5-89FE-53EE0948B224}"/>
                  </a:ext>
                </a:extLst>
              </p:cNvPr>
              <p:cNvSpPr/>
              <p:nvPr/>
            </p:nvSpPr>
            <p:spPr>
              <a:xfrm>
                <a:off x="2109631" y="4189834"/>
                <a:ext cx="216024" cy="144016"/>
              </a:xfrm>
              <a:prstGeom prst="notchedRightArrow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BM DoHyeon OTF" panose="020B0600000101010101" pitchFamily="34" charset="-127"/>
                  <a:ea typeface="BM DoHyeon OTF" panose="020B0600000101010101" pitchFamily="34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225976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-9272"/>
            <a:ext cx="9144000" cy="5152772"/>
          </a:xfrm>
          <a:prstGeom prst="rect">
            <a:avLst/>
          </a:prstGeom>
          <a:solidFill>
            <a:srgbClr val="2D3D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4948015" y="3025284"/>
            <a:ext cx="14309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chemeClr val="bg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호민 </a:t>
            </a:r>
            <a:r>
              <a:rPr lang="en-US" altLang="ko-KR" sz="1600" b="1" dirty="0">
                <a:solidFill>
                  <a:schemeClr val="bg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GPT </a:t>
            </a:r>
            <a:r>
              <a:rPr lang="ko-KR" altLang="en-US" sz="1600" b="1" dirty="0">
                <a:solidFill>
                  <a:schemeClr val="bg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출동</a:t>
            </a:r>
            <a:r>
              <a:rPr lang="en-US" altLang="ko-KR" sz="1600" b="1" dirty="0">
                <a:solidFill>
                  <a:schemeClr val="bg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!</a:t>
            </a:r>
            <a:endParaRPr lang="ko-KR" altLang="en-US" sz="1600" b="1" dirty="0">
              <a:solidFill>
                <a:schemeClr val="bg1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850232" y="2282602"/>
            <a:ext cx="13099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dirty="0">
                <a:solidFill>
                  <a:srgbClr val="DE965A"/>
                </a:solidFill>
                <a:latin typeface="Tmon몬소리OTF Black" pitchFamily="50" charset="-127"/>
                <a:ea typeface="Tmon몬소리OTF Black" pitchFamily="50" charset="-127"/>
              </a:rPr>
              <a:t>Q</a:t>
            </a:r>
            <a:r>
              <a:rPr lang="en-US" altLang="ko-KR" sz="4800" dirty="0">
                <a:solidFill>
                  <a:schemeClr val="bg1"/>
                </a:solidFill>
                <a:latin typeface="Tmon몬소리OTF Black" pitchFamily="50" charset="-127"/>
                <a:ea typeface="Tmon몬소리OTF Black" pitchFamily="50" charset="-127"/>
              </a:rPr>
              <a:t>/</a:t>
            </a:r>
            <a:r>
              <a:rPr lang="en-US" altLang="ko-KR" sz="4800" dirty="0">
                <a:solidFill>
                  <a:srgbClr val="DE965A"/>
                </a:solidFill>
                <a:latin typeface="Tmon몬소리OTF Black" pitchFamily="50" charset="-127"/>
                <a:ea typeface="Tmon몬소리OTF Black" pitchFamily="50" charset="-127"/>
              </a:rPr>
              <a:t>A</a:t>
            </a:r>
            <a:endParaRPr lang="ko-KR" altLang="en-US" sz="4800" dirty="0">
              <a:solidFill>
                <a:srgbClr val="DE965A"/>
              </a:solidFill>
              <a:latin typeface="Tmon몬소리OTF Black" pitchFamily="50" charset="-127"/>
              <a:ea typeface="Tmon몬소리OTF Black" pitchFamily="50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5004048" y="3005708"/>
            <a:ext cx="413995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42486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-20538"/>
            <a:ext cx="9144000" cy="5152772"/>
          </a:xfrm>
          <a:prstGeom prst="rect">
            <a:avLst/>
          </a:prstGeom>
          <a:solidFill>
            <a:srgbClr val="2D3D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927514" y="1303528"/>
            <a:ext cx="2780391" cy="2492358"/>
            <a:chOff x="957679" y="1325571"/>
            <a:chExt cx="2492358" cy="2492358"/>
          </a:xfrm>
        </p:grpSpPr>
        <p:sp>
          <p:nvSpPr>
            <p:cNvPr id="9" name="TextBox 8"/>
            <p:cNvSpPr txBox="1"/>
            <p:nvPr/>
          </p:nvSpPr>
          <p:spPr>
            <a:xfrm>
              <a:off x="1591548" y="1993628"/>
              <a:ext cx="1224619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endParaRPr lang="en-US" altLang="ko-KR" sz="2400" dirty="0">
                <a:solidFill>
                  <a:schemeClr val="bg1"/>
                </a:solidFill>
                <a:latin typeface="Tmon몬소리OTF Black" pitchFamily="50" charset="-127"/>
                <a:ea typeface="Tmon몬소리OTF Black" pitchFamily="50" charset="-127"/>
              </a:endParaRPr>
            </a:p>
            <a:p>
              <a:pPr algn="r"/>
              <a:r>
                <a:rPr lang="en-US" altLang="ko-KR" sz="2400" dirty="0">
                  <a:solidFill>
                    <a:schemeClr val="bg1"/>
                  </a:solidFill>
                  <a:latin typeface="BM DoHyeon OTF" panose="020B0600000101010101" pitchFamily="34" charset="-127"/>
                  <a:ea typeface="BM DoHyeon OTF" panose="020B0600000101010101" pitchFamily="34" charset="-127"/>
                </a:rPr>
                <a:t>Subject</a:t>
              </a:r>
              <a:endParaRPr lang="ko-KR" altLang="en-US" sz="24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endParaRPr>
            </a:p>
            <a:p>
              <a:pPr algn="r"/>
              <a:endParaRPr lang="ko-KR" altLang="en-US" sz="2400" dirty="0">
                <a:solidFill>
                  <a:schemeClr val="bg1"/>
                </a:solidFill>
                <a:latin typeface="Tmon몬소리OTF Black" pitchFamily="50" charset="-127"/>
                <a:ea typeface="Tmon몬소리OTF Black" pitchFamily="50" charset="-127"/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957679" y="1325571"/>
              <a:ext cx="2492358" cy="2492358"/>
            </a:xfrm>
            <a:prstGeom prst="rect">
              <a:avLst/>
            </a:prstGeom>
            <a:noFill/>
            <a:ln w="190500" cap="flat">
              <a:solidFill>
                <a:schemeClr val="bg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7060571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91829E22-23B5-49D0-95FD-16DCE87A1F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827592"/>
            <a:ext cx="8288222" cy="4047424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E115FBC5-FB43-ECBA-F367-5A7B879449E7}"/>
              </a:ext>
            </a:extLst>
          </p:cNvPr>
          <p:cNvGrpSpPr/>
          <p:nvPr/>
        </p:nvGrpSpPr>
        <p:grpSpPr>
          <a:xfrm>
            <a:off x="0" y="4556014"/>
            <a:ext cx="9143999" cy="591603"/>
            <a:chOff x="0" y="4556014"/>
            <a:chExt cx="9143999" cy="591603"/>
          </a:xfrm>
        </p:grpSpPr>
        <p:cxnSp>
          <p:nvCxnSpPr>
            <p:cNvPr id="7" name="직선 연결선 4">
              <a:extLst>
                <a:ext uri="{FF2B5EF4-FFF2-40B4-BE49-F238E27FC236}">
                  <a16:creationId xmlns:a16="http://schemas.microsoft.com/office/drawing/2014/main" id="{3AA2264D-2ECB-8A95-F32B-70CBE5B5E23B}"/>
                </a:ext>
              </a:extLst>
            </p:cNvPr>
            <p:cNvCxnSpPr/>
            <p:nvPr/>
          </p:nvCxnSpPr>
          <p:spPr>
            <a:xfrm>
              <a:off x="0" y="5096222"/>
              <a:ext cx="8611751" cy="0"/>
            </a:xfrm>
            <a:prstGeom prst="line">
              <a:avLst/>
            </a:prstGeom>
            <a:ln>
              <a:solidFill>
                <a:srgbClr val="39413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" name="Picture 3" descr="C:\Users\asj\Downloads\111158-dogs\png\dog-with-belt-walking-with-a-man.png">
              <a:extLst>
                <a:ext uri="{FF2B5EF4-FFF2-40B4-BE49-F238E27FC236}">
                  <a16:creationId xmlns:a16="http://schemas.microsoft.com/office/drawing/2014/main" id="{4DF4AD8A-01BD-B4DF-555B-18885DCEFF7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694" b="7921"/>
            <a:stretch/>
          </p:blipFill>
          <p:spPr bwMode="auto">
            <a:xfrm flipH="1">
              <a:off x="8611751" y="4556014"/>
              <a:ext cx="532248" cy="5916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모서리가 둥근 사각형 설명선 10">
              <a:extLst>
                <a:ext uri="{FF2B5EF4-FFF2-40B4-BE49-F238E27FC236}">
                  <a16:creationId xmlns:a16="http://schemas.microsoft.com/office/drawing/2014/main" id="{7B31DDE5-11BE-D649-B233-E75B2FF42BA3}"/>
                </a:ext>
              </a:extLst>
            </p:cNvPr>
            <p:cNvSpPr/>
            <p:nvPr/>
          </p:nvSpPr>
          <p:spPr>
            <a:xfrm>
              <a:off x="8343351" y="4761900"/>
              <a:ext cx="268401" cy="179829"/>
            </a:xfrm>
            <a:prstGeom prst="wedgeRoundRectCallout">
              <a:avLst>
                <a:gd name="adj1" fmla="val 42805"/>
                <a:gd name="adj2" fmla="val 71384"/>
                <a:gd name="adj3" fmla="val 16667"/>
              </a:avLst>
            </a:prstGeom>
            <a:solidFill>
              <a:schemeClr val="bg1"/>
            </a:solidFill>
            <a:ln w="12700">
              <a:solidFill>
                <a:srgbClr val="39413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b="1" dirty="0">
                  <a:solidFill>
                    <a:srgbClr val="394131"/>
                  </a:solidFill>
                  <a:latin typeface="나눔스퀘어OTF Bold" pitchFamily="34" charset="-127"/>
                  <a:ea typeface="나눔스퀘어OTF Bold" pitchFamily="34" charset="-127"/>
                </a:rPr>
                <a:t>4</a:t>
              </a:r>
              <a:endParaRPr lang="ko-KR" altLang="en-US" sz="900" b="1" dirty="0">
                <a:solidFill>
                  <a:srgbClr val="394131"/>
                </a:solidFill>
                <a:latin typeface="나눔스퀘어OTF Bold" pitchFamily="34" charset="-127"/>
                <a:ea typeface="나눔스퀘어OTF Bold" pitchFamily="34" charset="-127"/>
              </a:endParaRPr>
            </a:p>
          </p:txBody>
        </p:sp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58B8AE8-52C9-4923-B5E0-DB7E8A8357CE}"/>
              </a:ext>
            </a:extLst>
          </p:cNvPr>
          <p:cNvSpPr/>
          <p:nvPr/>
        </p:nvSpPr>
        <p:spPr>
          <a:xfrm>
            <a:off x="107503" y="2968457"/>
            <a:ext cx="3744417" cy="186436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FFB428E-789B-4FE7-A6FC-EF878C194BD8}"/>
              </a:ext>
            </a:extLst>
          </p:cNvPr>
          <p:cNvSpPr txBox="1"/>
          <p:nvPr/>
        </p:nvSpPr>
        <p:spPr>
          <a:xfrm>
            <a:off x="150712" y="3024685"/>
            <a:ext cx="29965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err="1">
                <a:solidFill>
                  <a:schemeClr val="tx2">
                    <a:lumMod val="40000"/>
                    <a:lumOff val="6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반려견</a:t>
            </a:r>
            <a:r>
              <a:rPr lang="ko-KR" altLang="en-US" sz="1200" b="1" dirty="0">
                <a:solidFill>
                  <a:schemeClr val="tx2">
                    <a:lumMod val="40000"/>
                    <a:lumOff val="6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행동교정 전문회사 </a:t>
            </a:r>
            <a:r>
              <a:rPr lang="en-US" altLang="ko-KR" sz="1200" b="1" dirty="0">
                <a:solidFill>
                  <a:schemeClr val="tx2">
                    <a:lumMod val="40000"/>
                    <a:lumOff val="6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‘</a:t>
            </a:r>
            <a:r>
              <a:rPr lang="ko-KR" altLang="en-US" sz="1200" b="1" dirty="0">
                <a:solidFill>
                  <a:schemeClr val="tx2">
                    <a:lumMod val="40000"/>
                    <a:lumOff val="6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오구</a:t>
            </a:r>
            <a:r>
              <a:rPr lang="en-US" altLang="ko-KR" sz="1200" b="1" dirty="0">
                <a:solidFill>
                  <a:schemeClr val="tx2">
                    <a:lumMod val="40000"/>
                    <a:lumOff val="6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(</a:t>
            </a:r>
            <a:r>
              <a:rPr lang="en-US" altLang="ko-KR" sz="1200" b="1" dirty="0" err="1">
                <a:solidFill>
                  <a:schemeClr val="tx2">
                    <a:lumMod val="40000"/>
                    <a:lumOff val="6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Ogu</a:t>
            </a:r>
            <a:r>
              <a:rPr lang="en-US" altLang="ko-KR" sz="1200" b="1" dirty="0">
                <a:solidFill>
                  <a:schemeClr val="tx2">
                    <a:lumMod val="40000"/>
                    <a:lumOff val="6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)’</a:t>
            </a:r>
            <a:endParaRPr lang="ko-KR" altLang="en-US" sz="1200" b="1" dirty="0">
              <a:solidFill>
                <a:schemeClr val="tx2">
                  <a:lumMod val="40000"/>
                  <a:lumOff val="60000"/>
                </a:schemeClr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6AA51A3-804D-4374-8D08-F6E39E0C4DAE}"/>
              </a:ext>
            </a:extLst>
          </p:cNvPr>
          <p:cNvSpPr txBox="1"/>
          <p:nvPr/>
        </p:nvSpPr>
        <p:spPr>
          <a:xfrm>
            <a:off x="164654" y="3461692"/>
            <a:ext cx="3183209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050" b="1" dirty="0">
                <a:solidFill>
                  <a:schemeClr val="bg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평소 반려견을 키우는 사람들이 반려견과 함께 놀면서 낼 수 있는 </a:t>
            </a:r>
            <a:r>
              <a:rPr lang="en-US" altLang="ko-KR" sz="1050" b="1" dirty="0">
                <a:solidFill>
                  <a:schemeClr val="bg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‘</a:t>
            </a:r>
            <a:r>
              <a:rPr lang="ko-KR" altLang="en-US" sz="1050" b="1" dirty="0">
                <a:solidFill>
                  <a:schemeClr val="bg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오구</a:t>
            </a:r>
            <a:r>
              <a:rPr lang="en-US" altLang="ko-KR" sz="1050" b="1" dirty="0">
                <a:solidFill>
                  <a:schemeClr val="bg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’</a:t>
            </a:r>
            <a:r>
              <a:rPr lang="ko-KR" altLang="en-US" sz="1050" b="1" dirty="0">
                <a:solidFill>
                  <a:schemeClr val="bg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라는 단어를 통해서  회사 네이밍 단계부터 친근감을 불어넣고자 함</a:t>
            </a:r>
            <a:endParaRPr lang="en-US" altLang="ko-KR" sz="1050" b="1" dirty="0">
              <a:solidFill>
                <a:schemeClr val="bg1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50" b="1" dirty="0">
                <a:solidFill>
                  <a:schemeClr val="bg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팀원 중 대다수가 반려견을 키우고 있기 때문에</a:t>
            </a:r>
            <a:r>
              <a:rPr lang="en-US" altLang="ko-KR" sz="1050" b="1" dirty="0">
                <a:solidFill>
                  <a:schemeClr val="bg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, </a:t>
            </a:r>
            <a:r>
              <a:rPr lang="ko-KR" altLang="en-US" sz="1050" b="1" dirty="0">
                <a:solidFill>
                  <a:schemeClr val="bg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이를 통해서 제작자 스스로 이해도가 높은 </a:t>
            </a:r>
            <a:r>
              <a:rPr lang="en-US" altLang="ko-KR" sz="1050" b="1" dirty="0">
                <a:solidFill>
                  <a:schemeClr val="bg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   </a:t>
            </a:r>
            <a:r>
              <a:rPr lang="ko-KR" altLang="en-US" sz="1050" b="1" dirty="0">
                <a:solidFill>
                  <a:schemeClr val="bg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웹 페이지 구성을 도모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E0DBDDF-E3A1-4D55-9C69-6298A2636D16}"/>
              </a:ext>
            </a:extLst>
          </p:cNvPr>
          <p:cNvSpPr/>
          <p:nvPr/>
        </p:nvSpPr>
        <p:spPr>
          <a:xfrm>
            <a:off x="-3" y="337734"/>
            <a:ext cx="9144003" cy="419618"/>
          </a:xfrm>
          <a:prstGeom prst="rect">
            <a:avLst/>
          </a:prstGeom>
          <a:solidFill>
            <a:srgbClr val="FFE3CE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CC05B609-C81E-4C2C-8421-9DF000D01C13}"/>
              </a:ext>
            </a:extLst>
          </p:cNvPr>
          <p:cNvSpPr/>
          <p:nvPr/>
        </p:nvSpPr>
        <p:spPr>
          <a:xfrm>
            <a:off x="-2" y="-1"/>
            <a:ext cx="9144002" cy="26749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A9AF824-27F9-479C-8A1C-8BA8CD9CCE33}"/>
              </a:ext>
            </a:extLst>
          </p:cNvPr>
          <p:cNvSpPr/>
          <p:nvPr/>
        </p:nvSpPr>
        <p:spPr>
          <a:xfrm>
            <a:off x="-3" y="267494"/>
            <a:ext cx="9144003" cy="70239"/>
          </a:xfrm>
          <a:prstGeom prst="rect">
            <a:avLst/>
          </a:prstGeom>
          <a:solidFill>
            <a:srgbClr val="FFB66B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6ACDBB35-E309-4D1F-9D80-3EF2CCF71387}"/>
              </a:ext>
            </a:extLst>
          </p:cNvPr>
          <p:cNvGrpSpPr/>
          <p:nvPr/>
        </p:nvGrpSpPr>
        <p:grpSpPr>
          <a:xfrm>
            <a:off x="213450" y="92788"/>
            <a:ext cx="3638470" cy="678762"/>
            <a:chOff x="213450" y="92788"/>
            <a:chExt cx="3134414" cy="678762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218C14F-47D0-4EF2-939E-F70508CF3658}"/>
                </a:ext>
              </a:extLst>
            </p:cNvPr>
            <p:cNvSpPr txBox="1"/>
            <p:nvPr/>
          </p:nvSpPr>
          <p:spPr>
            <a:xfrm>
              <a:off x="956659" y="373643"/>
              <a:ext cx="23912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srgbClr val="394131"/>
                  </a:solidFill>
                  <a:latin typeface="BM DoHyeon OTF" panose="020B0600000101010101" pitchFamily="34" charset="-127"/>
                  <a:ea typeface="BM DoHyeon OTF" panose="020B0600000101010101" pitchFamily="34" charset="-127"/>
                </a:rPr>
                <a:t>01. </a:t>
              </a:r>
              <a:r>
                <a:rPr lang="ko-KR" altLang="en-US" b="1" dirty="0">
                  <a:solidFill>
                    <a:srgbClr val="394131"/>
                  </a:solidFill>
                  <a:latin typeface="BM DoHyeon OTF" panose="020B0600000101010101" pitchFamily="34" charset="-127"/>
                  <a:ea typeface="BM DoHyeon OTF" panose="020B0600000101010101" pitchFamily="34" charset="-127"/>
                </a:rPr>
                <a:t>주제 선정</a:t>
              </a:r>
            </a:p>
          </p:txBody>
        </p:sp>
        <p:pic>
          <p:nvPicPr>
            <p:cNvPr id="32" name="Picture 2" descr="C:\Users\asj\Downloads\111158-dogs\png\dog-smelling-a-bone.png">
              <a:extLst>
                <a:ext uri="{FF2B5EF4-FFF2-40B4-BE49-F238E27FC236}">
                  <a16:creationId xmlns:a16="http://schemas.microsoft.com/office/drawing/2014/main" id="{424095E2-31D7-4308-B68C-62C94ACA36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3450" y="92788"/>
              <a:ext cx="678762" cy="6787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4150165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E115FBC5-FB43-ECBA-F367-5A7B879449E7}"/>
              </a:ext>
            </a:extLst>
          </p:cNvPr>
          <p:cNvGrpSpPr/>
          <p:nvPr/>
        </p:nvGrpSpPr>
        <p:grpSpPr>
          <a:xfrm>
            <a:off x="0" y="4556014"/>
            <a:ext cx="9143999" cy="591603"/>
            <a:chOff x="0" y="4556014"/>
            <a:chExt cx="9143999" cy="591603"/>
          </a:xfrm>
        </p:grpSpPr>
        <p:cxnSp>
          <p:nvCxnSpPr>
            <p:cNvPr id="7" name="직선 연결선 4">
              <a:extLst>
                <a:ext uri="{FF2B5EF4-FFF2-40B4-BE49-F238E27FC236}">
                  <a16:creationId xmlns:a16="http://schemas.microsoft.com/office/drawing/2014/main" id="{3AA2264D-2ECB-8A95-F32B-70CBE5B5E23B}"/>
                </a:ext>
              </a:extLst>
            </p:cNvPr>
            <p:cNvCxnSpPr/>
            <p:nvPr/>
          </p:nvCxnSpPr>
          <p:spPr>
            <a:xfrm>
              <a:off x="0" y="5096222"/>
              <a:ext cx="8611751" cy="0"/>
            </a:xfrm>
            <a:prstGeom prst="line">
              <a:avLst/>
            </a:prstGeom>
            <a:ln>
              <a:solidFill>
                <a:srgbClr val="39413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" name="Picture 3" descr="C:\Users\asj\Downloads\111158-dogs\png\dog-with-belt-walking-with-a-man.png">
              <a:extLst>
                <a:ext uri="{FF2B5EF4-FFF2-40B4-BE49-F238E27FC236}">
                  <a16:creationId xmlns:a16="http://schemas.microsoft.com/office/drawing/2014/main" id="{4DF4AD8A-01BD-B4DF-555B-18885DCEFF7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694" b="7921"/>
            <a:stretch/>
          </p:blipFill>
          <p:spPr bwMode="auto">
            <a:xfrm flipH="1">
              <a:off x="8611751" y="4556014"/>
              <a:ext cx="532248" cy="5916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모서리가 둥근 사각형 설명선 10">
              <a:extLst>
                <a:ext uri="{FF2B5EF4-FFF2-40B4-BE49-F238E27FC236}">
                  <a16:creationId xmlns:a16="http://schemas.microsoft.com/office/drawing/2014/main" id="{7B31DDE5-11BE-D649-B233-E75B2FF42BA3}"/>
                </a:ext>
              </a:extLst>
            </p:cNvPr>
            <p:cNvSpPr/>
            <p:nvPr/>
          </p:nvSpPr>
          <p:spPr>
            <a:xfrm>
              <a:off x="8343351" y="4761900"/>
              <a:ext cx="268401" cy="179829"/>
            </a:xfrm>
            <a:prstGeom prst="wedgeRoundRectCallout">
              <a:avLst>
                <a:gd name="adj1" fmla="val 42805"/>
                <a:gd name="adj2" fmla="val 71384"/>
                <a:gd name="adj3" fmla="val 16667"/>
              </a:avLst>
            </a:prstGeom>
            <a:solidFill>
              <a:schemeClr val="bg1"/>
            </a:solidFill>
            <a:ln w="12700">
              <a:solidFill>
                <a:srgbClr val="39413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b="1" dirty="0">
                  <a:solidFill>
                    <a:srgbClr val="394131"/>
                  </a:solidFill>
                  <a:latin typeface="나눔스퀘어OTF Bold" pitchFamily="34" charset="-127"/>
                  <a:ea typeface="나눔스퀘어OTF Bold" pitchFamily="34" charset="-127"/>
                </a:rPr>
                <a:t>4</a:t>
              </a:r>
              <a:endParaRPr lang="ko-KR" altLang="en-US" sz="900" b="1" dirty="0">
                <a:solidFill>
                  <a:srgbClr val="394131"/>
                </a:solidFill>
                <a:latin typeface="나눔스퀘어OTF Bold" pitchFamily="34" charset="-127"/>
                <a:ea typeface="나눔스퀘어OTF Bold" pitchFamily="34" charset="-127"/>
              </a:endParaRPr>
            </a:p>
          </p:txBody>
        </p:sp>
      </p:grp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E0DBDDF-E3A1-4D55-9C69-6298A2636D16}"/>
              </a:ext>
            </a:extLst>
          </p:cNvPr>
          <p:cNvSpPr/>
          <p:nvPr/>
        </p:nvSpPr>
        <p:spPr>
          <a:xfrm>
            <a:off x="-3" y="337734"/>
            <a:ext cx="9144003" cy="419618"/>
          </a:xfrm>
          <a:prstGeom prst="rect">
            <a:avLst/>
          </a:prstGeom>
          <a:solidFill>
            <a:srgbClr val="FFE3CE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CC05B609-C81E-4C2C-8421-9DF000D01C13}"/>
              </a:ext>
            </a:extLst>
          </p:cNvPr>
          <p:cNvSpPr/>
          <p:nvPr/>
        </p:nvSpPr>
        <p:spPr>
          <a:xfrm>
            <a:off x="-2" y="-1"/>
            <a:ext cx="9144002" cy="26749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A9AF824-27F9-479C-8A1C-8BA8CD9CCE33}"/>
              </a:ext>
            </a:extLst>
          </p:cNvPr>
          <p:cNvSpPr/>
          <p:nvPr/>
        </p:nvSpPr>
        <p:spPr>
          <a:xfrm>
            <a:off x="-3" y="267494"/>
            <a:ext cx="9144003" cy="70239"/>
          </a:xfrm>
          <a:prstGeom prst="rect">
            <a:avLst/>
          </a:prstGeom>
          <a:solidFill>
            <a:srgbClr val="FFB66B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6ACDBB35-E309-4D1F-9D80-3EF2CCF71387}"/>
              </a:ext>
            </a:extLst>
          </p:cNvPr>
          <p:cNvGrpSpPr/>
          <p:nvPr/>
        </p:nvGrpSpPr>
        <p:grpSpPr>
          <a:xfrm>
            <a:off x="213450" y="92788"/>
            <a:ext cx="3638470" cy="678762"/>
            <a:chOff x="213450" y="92788"/>
            <a:chExt cx="3134414" cy="678762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218C14F-47D0-4EF2-939E-F70508CF3658}"/>
                </a:ext>
              </a:extLst>
            </p:cNvPr>
            <p:cNvSpPr txBox="1"/>
            <p:nvPr/>
          </p:nvSpPr>
          <p:spPr>
            <a:xfrm>
              <a:off x="956659" y="373643"/>
              <a:ext cx="23912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srgbClr val="394131"/>
                  </a:solidFill>
                  <a:latin typeface="BM DoHyeon OTF" panose="020B0600000101010101" pitchFamily="34" charset="-127"/>
                  <a:ea typeface="BM DoHyeon OTF" panose="020B0600000101010101" pitchFamily="34" charset="-127"/>
                </a:rPr>
                <a:t>02. </a:t>
              </a:r>
              <a:r>
                <a:rPr lang="ko-KR" altLang="en-US" b="1" dirty="0">
                  <a:solidFill>
                    <a:srgbClr val="394131"/>
                  </a:solidFill>
                  <a:latin typeface="BM DoHyeon OTF" panose="020B0600000101010101" pitchFamily="34" charset="-127"/>
                  <a:ea typeface="BM DoHyeon OTF" panose="020B0600000101010101" pitchFamily="34" charset="-127"/>
                </a:rPr>
                <a:t>요구사항정의서</a:t>
              </a:r>
            </a:p>
          </p:txBody>
        </p:sp>
        <p:pic>
          <p:nvPicPr>
            <p:cNvPr id="32" name="Picture 2" descr="C:\Users\asj\Downloads\111158-dogs\png\dog-smelling-a-bone.png">
              <a:extLst>
                <a:ext uri="{FF2B5EF4-FFF2-40B4-BE49-F238E27FC236}">
                  <a16:creationId xmlns:a16="http://schemas.microsoft.com/office/drawing/2014/main" id="{424095E2-31D7-4308-B68C-62C94ACA36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3450" y="92788"/>
              <a:ext cx="678762" cy="6787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1E93ABB1-F939-47CE-822E-790F990D30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77436"/>
            <a:ext cx="9144000" cy="3898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7180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306691D-9624-3EEE-44EB-464E637270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3392" y="1093819"/>
            <a:ext cx="4444688" cy="3909732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DDE6A1E5-0DDF-5F5C-E000-60AEE8449A60}"/>
              </a:ext>
            </a:extLst>
          </p:cNvPr>
          <p:cNvGrpSpPr/>
          <p:nvPr/>
        </p:nvGrpSpPr>
        <p:grpSpPr>
          <a:xfrm>
            <a:off x="0" y="4556014"/>
            <a:ext cx="9143999" cy="591603"/>
            <a:chOff x="0" y="4556014"/>
            <a:chExt cx="9143999" cy="591603"/>
          </a:xfrm>
        </p:grpSpPr>
        <p:cxnSp>
          <p:nvCxnSpPr>
            <p:cNvPr id="10" name="직선 연결선 4">
              <a:extLst>
                <a:ext uri="{FF2B5EF4-FFF2-40B4-BE49-F238E27FC236}">
                  <a16:creationId xmlns:a16="http://schemas.microsoft.com/office/drawing/2014/main" id="{E74A0061-33AA-DAA1-12A8-783AE496964A}"/>
                </a:ext>
              </a:extLst>
            </p:cNvPr>
            <p:cNvCxnSpPr/>
            <p:nvPr/>
          </p:nvCxnSpPr>
          <p:spPr>
            <a:xfrm>
              <a:off x="0" y="5096222"/>
              <a:ext cx="8611751" cy="0"/>
            </a:xfrm>
            <a:prstGeom prst="line">
              <a:avLst/>
            </a:prstGeom>
            <a:ln>
              <a:solidFill>
                <a:srgbClr val="39413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모서리가 둥근 사각형 설명선 10">
              <a:extLst>
                <a:ext uri="{FF2B5EF4-FFF2-40B4-BE49-F238E27FC236}">
                  <a16:creationId xmlns:a16="http://schemas.microsoft.com/office/drawing/2014/main" id="{ED5D9CF4-4AD9-F504-E7CA-FBDEBEE816B3}"/>
                </a:ext>
              </a:extLst>
            </p:cNvPr>
            <p:cNvSpPr/>
            <p:nvPr/>
          </p:nvSpPr>
          <p:spPr>
            <a:xfrm>
              <a:off x="8244409" y="4761900"/>
              <a:ext cx="367344" cy="179829"/>
            </a:xfrm>
            <a:prstGeom prst="wedgeRoundRectCallout">
              <a:avLst>
                <a:gd name="adj1" fmla="val 42805"/>
                <a:gd name="adj2" fmla="val 71384"/>
                <a:gd name="adj3" fmla="val 16667"/>
              </a:avLst>
            </a:prstGeom>
            <a:solidFill>
              <a:schemeClr val="bg1"/>
            </a:solidFill>
            <a:ln w="12700">
              <a:solidFill>
                <a:srgbClr val="39413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solidFill>
                    <a:srgbClr val="394131"/>
                  </a:solidFill>
                  <a:latin typeface="나눔스퀘어OTF Bold" pitchFamily="34" charset="-127"/>
                  <a:ea typeface="나눔스퀘어OTF Bold" pitchFamily="34" charset="-127"/>
                </a:rPr>
                <a:t>5</a:t>
              </a:r>
              <a:endParaRPr lang="ko-KR" altLang="en-US" sz="900" dirty="0">
                <a:solidFill>
                  <a:srgbClr val="394131"/>
                </a:solidFill>
                <a:latin typeface="나눔스퀘어OTF Bold" pitchFamily="34" charset="-127"/>
                <a:ea typeface="나눔스퀘어OTF Bold" pitchFamily="34" charset="-127"/>
              </a:endParaRPr>
            </a:p>
          </p:txBody>
        </p:sp>
        <p:pic>
          <p:nvPicPr>
            <p:cNvPr id="11" name="Picture 3" descr="C:\Users\asj\Downloads\111158-dogs\png\dog-with-belt-walking-with-a-man.png">
              <a:extLst>
                <a:ext uri="{FF2B5EF4-FFF2-40B4-BE49-F238E27FC236}">
                  <a16:creationId xmlns:a16="http://schemas.microsoft.com/office/drawing/2014/main" id="{785914BC-E33B-ECF7-632E-7A2135AA492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694" b="7921"/>
            <a:stretch/>
          </p:blipFill>
          <p:spPr bwMode="auto">
            <a:xfrm flipH="1">
              <a:off x="8611751" y="4556014"/>
              <a:ext cx="532248" cy="5916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E5CD6AE5-E9F4-D334-E4CD-1D193E161EF3}"/>
              </a:ext>
            </a:extLst>
          </p:cNvPr>
          <p:cNvSpPr/>
          <p:nvPr/>
        </p:nvSpPr>
        <p:spPr>
          <a:xfrm>
            <a:off x="-3" y="267494"/>
            <a:ext cx="9144003" cy="70239"/>
          </a:xfrm>
          <a:prstGeom prst="rect">
            <a:avLst/>
          </a:prstGeom>
          <a:solidFill>
            <a:srgbClr val="FFB66B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AEAFE312-E32D-FABC-C0E8-9817112B158F}"/>
              </a:ext>
            </a:extLst>
          </p:cNvPr>
          <p:cNvSpPr/>
          <p:nvPr/>
        </p:nvSpPr>
        <p:spPr>
          <a:xfrm>
            <a:off x="-3" y="337734"/>
            <a:ext cx="9144003" cy="419618"/>
          </a:xfrm>
          <a:prstGeom prst="rect">
            <a:avLst/>
          </a:prstGeom>
          <a:solidFill>
            <a:srgbClr val="FFE3CE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E1174EB0-F168-8150-466F-5E729EA3821A}"/>
              </a:ext>
            </a:extLst>
          </p:cNvPr>
          <p:cNvSpPr/>
          <p:nvPr/>
        </p:nvSpPr>
        <p:spPr>
          <a:xfrm>
            <a:off x="-2" y="-1"/>
            <a:ext cx="9144002" cy="26749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F83548E9-0A62-895F-F172-02163B38248F}"/>
              </a:ext>
            </a:extLst>
          </p:cNvPr>
          <p:cNvGrpSpPr/>
          <p:nvPr/>
        </p:nvGrpSpPr>
        <p:grpSpPr>
          <a:xfrm>
            <a:off x="213450" y="92788"/>
            <a:ext cx="3638470" cy="678762"/>
            <a:chOff x="213450" y="92788"/>
            <a:chExt cx="3134414" cy="678762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FAC7D35F-2A39-06E3-50D0-50601F795FDB}"/>
                </a:ext>
              </a:extLst>
            </p:cNvPr>
            <p:cNvSpPr txBox="1"/>
            <p:nvPr/>
          </p:nvSpPr>
          <p:spPr>
            <a:xfrm>
              <a:off x="956659" y="373643"/>
              <a:ext cx="23912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srgbClr val="394131"/>
                  </a:solidFill>
                  <a:latin typeface="BM DoHyeon OTF" panose="020B0600000101010101" pitchFamily="34" charset="-127"/>
                  <a:ea typeface="BM DoHyeon OTF" panose="020B0600000101010101" pitchFamily="34" charset="-127"/>
                </a:rPr>
                <a:t>03.</a:t>
              </a:r>
              <a:r>
                <a:rPr lang="ko-KR" altLang="en-US" b="1" dirty="0">
                  <a:solidFill>
                    <a:srgbClr val="394131"/>
                  </a:solidFill>
                  <a:latin typeface="BM DoHyeon OTF" panose="020B0600000101010101" pitchFamily="34" charset="-127"/>
                  <a:ea typeface="BM DoHyeon OTF" panose="020B0600000101010101" pitchFamily="34" charset="-127"/>
                </a:rPr>
                <a:t> </a:t>
              </a:r>
              <a:r>
                <a:rPr lang="en-US" altLang="ko-KR" b="1" dirty="0">
                  <a:solidFill>
                    <a:srgbClr val="394131"/>
                  </a:solidFill>
                  <a:latin typeface="BM DoHyeon OTF" panose="020B0600000101010101" pitchFamily="34" charset="-127"/>
                  <a:ea typeface="BM DoHyeon OTF" panose="020B0600000101010101" pitchFamily="34" charset="-127"/>
                </a:rPr>
                <a:t>Flow chart </a:t>
              </a:r>
              <a:r>
                <a:rPr lang="ko-KR" altLang="en-US" b="1" dirty="0">
                  <a:solidFill>
                    <a:srgbClr val="394131"/>
                  </a:solidFill>
                  <a:latin typeface="BM DoHyeon OTF" panose="020B0600000101010101" pitchFamily="34" charset="-127"/>
                  <a:ea typeface="BM DoHyeon OTF" panose="020B0600000101010101" pitchFamily="34" charset="-127"/>
                </a:rPr>
                <a:t>기획</a:t>
              </a:r>
            </a:p>
          </p:txBody>
        </p:sp>
        <p:pic>
          <p:nvPicPr>
            <p:cNvPr id="63" name="Picture 2" descr="C:\Users\asj\Downloads\111158-dogs\png\dog-smelling-a-bone.png">
              <a:extLst>
                <a:ext uri="{FF2B5EF4-FFF2-40B4-BE49-F238E27FC236}">
                  <a16:creationId xmlns:a16="http://schemas.microsoft.com/office/drawing/2014/main" id="{BD846046-F975-29DA-3986-2F88DF8F39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3450" y="92788"/>
              <a:ext cx="678762" cy="6787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49397283-BF1F-4524-5B29-42537D5CC2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600" y="1101088"/>
            <a:ext cx="4015403" cy="319613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4F936E8-A875-560E-4566-BB47DC7691D4}"/>
              </a:ext>
            </a:extLst>
          </p:cNvPr>
          <p:cNvSpPr txBox="1"/>
          <p:nvPr/>
        </p:nvSpPr>
        <p:spPr>
          <a:xfrm>
            <a:off x="101761" y="855175"/>
            <a:ext cx="8996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002060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[</a:t>
            </a:r>
            <a:r>
              <a:rPr lang="ko-KR" altLang="en-US" sz="1200" dirty="0">
                <a:solidFill>
                  <a:srgbClr val="002060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 </a:t>
            </a:r>
            <a:r>
              <a:rPr lang="ko-KR" altLang="en-US" sz="1200" dirty="0" err="1">
                <a:solidFill>
                  <a:srgbClr val="002060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사이트맵</a:t>
            </a:r>
            <a:r>
              <a:rPr lang="ko-KR" altLang="en-US" sz="1200" dirty="0">
                <a:solidFill>
                  <a:srgbClr val="002060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 </a:t>
            </a:r>
            <a:r>
              <a:rPr lang="en-US" altLang="ko-KR" sz="1200" dirty="0">
                <a:solidFill>
                  <a:srgbClr val="002060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]</a:t>
            </a:r>
            <a:endParaRPr lang="ko-KR" altLang="en-US" sz="1200" dirty="0">
              <a:solidFill>
                <a:srgbClr val="002060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931274-D9A9-77B8-426C-DBEC97F28FB2}"/>
              </a:ext>
            </a:extLst>
          </p:cNvPr>
          <p:cNvSpPr txBox="1"/>
          <p:nvPr/>
        </p:nvSpPr>
        <p:spPr>
          <a:xfrm>
            <a:off x="4066661" y="858225"/>
            <a:ext cx="10358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002060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[flow</a:t>
            </a:r>
            <a:r>
              <a:rPr lang="ko-KR" altLang="en-US" sz="1200" dirty="0">
                <a:solidFill>
                  <a:srgbClr val="002060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 </a:t>
            </a:r>
            <a:r>
              <a:rPr lang="en-US" altLang="ko-KR" sz="1200" dirty="0">
                <a:solidFill>
                  <a:srgbClr val="002060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chart]</a:t>
            </a:r>
            <a:endParaRPr lang="ko-KR" altLang="en-US" sz="1200" dirty="0">
              <a:solidFill>
                <a:srgbClr val="002060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B3A42AC-1EF4-E94F-17B7-E828F7912B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41893" y="3075806"/>
            <a:ext cx="2168272" cy="695483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45623013-14D7-4BAF-9777-E56A48E895EC}"/>
              </a:ext>
            </a:extLst>
          </p:cNvPr>
          <p:cNvSpPr/>
          <p:nvPr/>
        </p:nvSpPr>
        <p:spPr>
          <a:xfrm>
            <a:off x="-19324" y="4042412"/>
            <a:ext cx="2996586" cy="8977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E755E2F-B350-48D1-87F0-7F1E01758BCE}"/>
              </a:ext>
            </a:extLst>
          </p:cNvPr>
          <p:cNvSpPr txBox="1"/>
          <p:nvPr/>
        </p:nvSpPr>
        <p:spPr>
          <a:xfrm>
            <a:off x="101761" y="4164372"/>
            <a:ext cx="16770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chemeClr val="tx2">
                    <a:lumMod val="40000"/>
                    <a:lumOff val="6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총 </a:t>
            </a:r>
            <a:r>
              <a:rPr lang="en-US" altLang="ko-KR" sz="1200" b="1" dirty="0">
                <a:solidFill>
                  <a:schemeClr val="tx2">
                    <a:lumMod val="40000"/>
                    <a:lumOff val="6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21</a:t>
            </a:r>
            <a:r>
              <a:rPr lang="ko-KR" altLang="en-US" sz="1200" b="1" dirty="0">
                <a:solidFill>
                  <a:schemeClr val="tx2">
                    <a:lumMod val="40000"/>
                    <a:lumOff val="6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개의 페이지 </a:t>
            </a:r>
            <a:r>
              <a:rPr lang="en-US" altLang="ko-KR" sz="1200" b="1" dirty="0">
                <a:solidFill>
                  <a:schemeClr val="tx2">
                    <a:lumMod val="40000"/>
                    <a:lumOff val="6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!</a:t>
            </a:r>
            <a:endParaRPr lang="ko-KR" altLang="en-US" sz="1200" b="1" dirty="0">
              <a:solidFill>
                <a:schemeClr val="tx2">
                  <a:lumMod val="40000"/>
                  <a:lumOff val="60000"/>
                </a:schemeClr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16DD870-E694-4497-80AC-4F0F2CD1BA33}"/>
              </a:ext>
            </a:extLst>
          </p:cNvPr>
          <p:cNvSpPr txBox="1"/>
          <p:nvPr/>
        </p:nvSpPr>
        <p:spPr>
          <a:xfrm>
            <a:off x="-80886" y="4405118"/>
            <a:ext cx="237414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en-US" altLang="ko-KR" sz="1050" b="1" dirty="0">
                <a:solidFill>
                  <a:schemeClr val="bg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Admin </a:t>
            </a:r>
            <a:r>
              <a:rPr lang="ko-KR" altLang="en-US" sz="1050" b="1" dirty="0">
                <a:solidFill>
                  <a:schemeClr val="bg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메인 페이지를 포함하여 </a:t>
            </a:r>
            <a:r>
              <a:rPr lang="en-US" altLang="ko-KR" sz="1050" b="1" dirty="0">
                <a:solidFill>
                  <a:schemeClr val="bg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21</a:t>
            </a:r>
            <a:r>
              <a:rPr lang="ko-KR" altLang="en-US" sz="1050" b="1" dirty="0">
                <a:solidFill>
                  <a:schemeClr val="bg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개의 페이지</a:t>
            </a:r>
            <a:endParaRPr lang="en-US" altLang="ko-KR" sz="1050" b="1" dirty="0">
              <a:solidFill>
                <a:schemeClr val="bg1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marL="171450" indent="-171450">
              <a:buFontTx/>
              <a:buChar char="-"/>
            </a:pPr>
            <a:endParaRPr lang="en-US" altLang="ko-KR" sz="1050" b="1" dirty="0">
              <a:solidFill>
                <a:schemeClr val="bg1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BC1A7D7-5E35-4EDD-BCB6-BFE466060783}"/>
              </a:ext>
            </a:extLst>
          </p:cNvPr>
          <p:cNvSpPr/>
          <p:nvPr/>
        </p:nvSpPr>
        <p:spPr>
          <a:xfrm>
            <a:off x="6545988" y="836938"/>
            <a:ext cx="2496251" cy="8977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FF9337E-5A53-4000-97FF-6AE424D53A03}"/>
              </a:ext>
            </a:extLst>
          </p:cNvPr>
          <p:cNvSpPr txBox="1"/>
          <p:nvPr/>
        </p:nvSpPr>
        <p:spPr>
          <a:xfrm>
            <a:off x="6454414" y="1199644"/>
            <a:ext cx="2496251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en-US" altLang="ko-KR" sz="1050" b="1" dirty="0" err="1">
                <a:solidFill>
                  <a:schemeClr val="bg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js</a:t>
            </a:r>
            <a:r>
              <a:rPr lang="en-US" altLang="ko-KR" sz="1050" b="1" dirty="0">
                <a:solidFill>
                  <a:schemeClr val="bg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 </a:t>
            </a:r>
            <a:r>
              <a:rPr lang="ko-KR" altLang="en-US" sz="1050" b="1" dirty="0">
                <a:solidFill>
                  <a:schemeClr val="bg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유효성 검사</a:t>
            </a:r>
            <a:r>
              <a:rPr lang="en-US" altLang="ko-KR" sz="1050" b="1" dirty="0">
                <a:solidFill>
                  <a:schemeClr val="bg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, Slider, </a:t>
            </a:r>
            <a:r>
              <a:rPr lang="ko-KR" altLang="en-US" sz="1050" b="1" dirty="0">
                <a:solidFill>
                  <a:schemeClr val="bg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반응형 웹 페이지</a:t>
            </a:r>
            <a:r>
              <a:rPr lang="en-US" altLang="ko-KR" sz="1050" b="1" dirty="0">
                <a:solidFill>
                  <a:schemeClr val="bg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, </a:t>
            </a:r>
            <a:r>
              <a:rPr lang="ko-KR" altLang="en-US" sz="1050" b="1" dirty="0">
                <a:solidFill>
                  <a:schemeClr val="bg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부트스트랩</a:t>
            </a:r>
            <a:r>
              <a:rPr lang="en-US" altLang="ko-KR" sz="1050" b="1" dirty="0">
                <a:solidFill>
                  <a:schemeClr val="bg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 </a:t>
            </a:r>
            <a:r>
              <a:rPr lang="ko-KR" altLang="en-US" sz="1050" b="1" dirty="0">
                <a:solidFill>
                  <a:schemeClr val="bg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등을 사용하여 </a:t>
            </a:r>
            <a:r>
              <a:rPr lang="ko-KR" altLang="en-US" sz="1050" b="1" dirty="0" err="1">
                <a:solidFill>
                  <a:schemeClr val="bg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배운건</a:t>
            </a:r>
            <a:r>
              <a:rPr lang="ko-KR" altLang="en-US" sz="1050" b="1" dirty="0">
                <a:solidFill>
                  <a:schemeClr val="bg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 빠짐없이 써먹으려고 노력</a:t>
            </a:r>
            <a:endParaRPr lang="en-US" altLang="ko-KR" sz="1050" b="1" dirty="0">
              <a:solidFill>
                <a:schemeClr val="bg1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5977C84-9C5A-4F81-9CF3-F8A6E71B11F3}"/>
              </a:ext>
            </a:extLst>
          </p:cNvPr>
          <p:cNvSpPr txBox="1"/>
          <p:nvPr/>
        </p:nvSpPr>
        <p:spPr>
          <a:xfrm>
            <a:off x="6634279" y="927989"/>
            <a:ext cx="16770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err="1">
                <a:solidFill>
                  <a:schemeClr val="accent2">
                    <a:lumMod val="40000"/>
                    <a:lumOff val="6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배운건</a:t>
            </a:r>
            <a:r>
              <a:rPr lang="ko-KR" altLang="en-US" sz="12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써먹자 </a:t>
            </a:r>
            <a:r>
              <a:rPr lang="en-US" altLang="ko-KR" sz="12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!</a:t>
            </a:r>
            <a:endParaRPr lang="ko-KR" altLang="en-US" sz="1200" b="1" dirty="0">
              <a:solidFill>
                <a:schemeClr val="accent2">
                  <a:lumMod val="40000"/>
                  <a:lumOff val="60000"/>
                </a:schemeClr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593636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-20538"/>
            <a:ext cx="9144000" cy="5152772"/>
          </a:xfrm>
          <a:prstGeom prst="rect">
            <a:avLst/>
          </a:prstGeom>
          <a:solidFill>
            <a:srgbClr val="2D3D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927515" y="1303528"/>
            <a:ext cx="2780391" cy="2492358"/>
            <a:chOff x="957679" y="1325571"/>
            <a:chExt cx="2492358" cy="2492358"/>
          </a:xfrm>
        </p:grpSpPr>
        <p:sp>
          <p:nvSpPr>
            <p:cNvPr id="9" name="TextBox 8"/>
            <p:cNvSpPr txBox="1"/>
            <p:nvPr/>
          </p:nvSpPr>
          <p:spPr>
            <a:xfrm>
              <a:off x="1514270" y="1993628"/>
              <a:ext cx="169777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endParaRPr lang="en-US" altLang="ko-KR" sz="2400" dirty="0">
                <a:solidFill>
                  <a:schemeClr val="bg1"/>
                </a:solidFill>
                <a:latin typeface="Tmon몬소리OTF Black" pitchFamily="50" charset="-127"/>
                <a:ea typeface="Tmon몬소리OTF Black" pitchFamily="50" charset="-127"/>
              </a:endParaRPr>
            </a:p>
            <a:p>
              <a:pPr algn="r"/>
              <a:r>
                <a:rPr lang="en-US" altLang="ko-KR" sz="2400" dirty="0">
                  <a:solidFill>
                    <a:schemeClr val="bg1"/>
                  </a:solidFill>
                  <a:latin typeface="Tmon몬소리OTF Black" pitchFamily="50" charset="-127"/>
                  <a:ea typeface="Tmon몬소리OTF Black" pitchFamily="50" charset="-127"/>
                </a:rPr>
                <a:t>Introduction</a:t>
              </a: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957679" y="1325571"/>
              <a:ext cx="2492358" cy="2492358"/>
            </a:xfrm>
            <a:prstGeom prst="rect">
              <a:avLst/>
            </a:prstGeom>
            <a:noFill/>
            <a:ln w="190500" cap="flat">
              <a:solidFill>
                <a:schemeClr val="bg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9729122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그림 33">
            <a:extLst>
              <a:ext uri="{FF2B5EF4-FFF2-40B4-BE49-F238E27FC236}">
                <a16:creationId xmlns:a16="http://schemas.microsoft.com/office/drawing/2014/main" id="{2D01E459-1D18-4CE4-ABB5-2675922472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8775" y="4157487"/>
            <a:ext cx="3966997" cy="903520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DDE6A1E5-0DDF-5F5C-E000-60AEE8449A60}"/>
              </a:ext>
            </a:extLst>
          </p:cNvPr>
          <p:cNvGrpSpPr/>
          <p:nvPr/>
        </p:nvGrpSpPr>
        <p:grpSpPr>
          <a:xfrm>
            <a:off x="0" y="4556014"/>
            <a:ext cx="9143999" cy="591603"/>
            <a:chOff x="0" y="4556014"/>
            <a:chExt cx="9143999" cy="591603"/>
          </a:xfrm>
        </p:grpSpPr>
        <p:cxnSp>
          <p:nvCxnSpPr>
            <p:cNvPr id="10" name="직선 연결선 4">
              <a:extLst>
                <a:ext uri="{FF2B5EF4-FFF2-40B4-BE49-F238E27FC236}">
                  <a16:creationId xmlns:a16="http://schemas.microsoft.com/office/drawing/2014/main" id="{E74A0061-33AA-DAA1-12A8-783AE496964A}"/>
                </a:ext>
              </a:extLst>
            </p:cNvPr>
            <p:cNvCxnSpPr/>
            <p:nvPr/>
          </p:nvCxnSpPr>
          <p:spPr>
            <a:xfrm>
              <a:off x="0" y="5096222"/>
              <a:ext cx="8611751" cy="0"/>
            </a:xfrm>
            <a:prstGeom prst="line">
              <a:avLst/>
            </a:prstGeom>
            <a:ln>
              <a:solidFill>
                <a:srgbClr val="39413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모서리가 둥근 사각형 설명선 10">
              <a:extLst>
                <a:ext uri="{FF2B5EF4-FFF2-40B4-BE49-F238E27FC236}">
                  <a16:creationId xmlns:a16="http://schemas.microsoft.com/office/drawing/2014/main" id="{ED5D9CF4-4AD9-F504-E7CA-FBDEBEE816B3}"/>
                </a:ext>
              </a:extLst>
            </p:cNvPr>
            <p:cNvSpPr/>
            <p:nvPr/>
          </p:nvSpPr>
          <p:spPr>
            <a:xfrm>
              <a:off x="8244409" y="4761900"/>
              <a:ext cx="367344" cy="179829"/>
            </a:xfrm>
            <a:prstGeom prst="wedgeRoundRectCallout">
              <a:avLst>
                <a:gd name="adj1" fmla="val 42805"/>
                <a:gd name="adj2" fmla="val 71384"/>
                <a:gd name="adj3" fmla="val 16667"/>
              </a:avLst>
            </a:prstGeom>
            <a:solidFill>
              <a:schemeClr val="bg1"/>
            </a:solidFill>
            <a:ln w="12700">
              <a:solidFill>
                <a:srgbClr val="39413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solidFill>
                    <a:srgbClr val="394131"/>
                  </a:solidFill>
                  <a:latin typeface="나눔스퀘어OTF Bold" pitchFamily="34" charset="-127"/>
                  <a:ea typeface="나눔스퀘어OTF Bold" pitchFamily="34" charset="-127"/>
                </a:rPr>
                <a:t>7</a:t>
              </a:r>
              <a:endParaRPr lang="ko-KR" altLang="en-US" sz="900" dirty="0">
                <a:solidFill>
                  <a:srgbClr val="394131"/>
                </a:solidFill>
                <a:latin typeface="나눔스퀘어OTF Bold" pitchFamily="34" charset="-127"/>
                <a:ea typeface="나눔스퀘어OTF Bold" pitchFamily="34" charset="-127"/>
              </a:endParaRPr>
            </a:p>
          </p:txBody>
        </p:sp>
        <p:pic>
          <p:nvPicPr>
            <p:cNvPr id="11" name="Picture 3" descr="C:\Users\asj\Downloads\111158-dogs\png\dog-with-belt-walking-with-a-man.png">
              <a:extLst>
                <a:ext uri="{FF2B5EF4-FFF2-40B4-BE49-F238E27FC236}">
                  <a16:creationId xmlns:a16="http://schemas.microsoft.com/office/drawing/2014/main" id="{785914BC-E33B-ECF7-632E-7A2135AA492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694" b="7921"/>
            <a:stretch/>
          </p:blipFill>
          <p:spPr bwMode="auto">
            <a:xfrm flipH="1">
              <a:off x="8611751" y="4556014"/>
              <a:ext cx="532248" cy="5916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E5CD6AE5-E9F4-D334-E4CD-1D193E161EF3}"/>
              </a:ext>
            </a:extLst>
          </p:cNvPr>
          <p:cNvSpPr/>
          <p:nvPr/>
        </p:nvSpPr>
        <p:spPr>
          <a:xfrm>
            <a:off x="-3" y="267494"/>
            <a:ext cx="9144003" cy="70239"/>
          </a:xfrm>
          <a:prstGeom prst="rect">
            <a:avLst/>
          </a:prstGeom>
          <a:solidFill>
            <a:srgbClr val="FFB66B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AEAFE312-E32D-FABC-C0E8-9817112B158F}"/>
              </a:ext>
            </a:extLst>
          </p:cNvPr>
          <p:cNvSpPr/>
          <p:nvPr/>
        </p:nvSpPr>
        <p:spPr>
          <a:xfrm>
            <a:off x="-3" y="337734"/>
            <a:ext cx="9144003" cy="419618"/>
          </a:xfrm>
          <a:prstGeom prst="rect">
            <a:avLst/>
          </a:prstGeom>
          <a:solidFill>
            <a:srgbClr val="FFE3CE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E1174EB0-F168-8150-466F-5E729EA3821A}"/>
              </a:ext>
            </a:extLst>
          </p:cNvPr>
          <p:cNvSpPr/>
          <p:nvPr/>
        </p:nvSpPr>
        <p:spPr>
          <a:xfrm>
            <a:off x="-2" y="-1"/>
            <a:ext cx="9144002" cy="26749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F83548E9-0A62-895F-F172-02163B38248F}"/>
              </a:ext>
            </a:extLst>
          </p:cNvPr>
          <p:cNvGrpSpPr/>
          <p:nvPr/>
        </p:nvGrpSpPr>
        <p:grpSpPr>
          <a:xfrm>
            <a:off x="213450" y="92788"/>
            <a:ext cx="3638470" cy="678762"/>
            <a:chOff x="213450" y="92788"/>
            <a:chExt cx="3134414" cy="678762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FAC7D35F-2A39-06E3-50D0-50601F795FDB}"/>
                </a:ext>
              </a:extLst>
            </p:cNvPr>
            <p:cNvSpPr txBox="1"/>
            <p:nvPr/>
          </p:nvSpPr>
          <p:spPr>
            <a:xfrm>
              <a:off x="956659" y="373643"/>
              <a:ext cx="23912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srgbClr val="394131"/>
                  </a:solidFill>
                  <a:latin typeface="BM DoHyeon OTF" panose="020B0600000101010101" pitchFamily="34" charset="-127"/>
                  <a:ea typeface="BM DoHyeon OTF" panose="020B0600000101010101" pitchFamily="34" charset="-127"/>
                </a:rPr>
                <a:t>04.</a:t>
              </a:r>
              <a:r>
                <a:rPr lang="ko-KR" altLang="en-US" b="1" dirty="0">
                  <a:solidFill>
                    <a:srgbClr val="394131"/>
                  </a:solidFill>
                  <a:latin typeface="BM DoHyeon OTF" panose="020B0600000101010101" pitchFamily="34" charset="-127"/>
                  <a:ea typeface="BM DoHyeon OTF" panose="020B0600000101010101" pitchFamily="34" charset="-127"/>
                </a:rPr>
                <a:t> 웹 페이지 소개</a:t>
              </a:r>
            </a:p>
          </p:txBody>
        </p:sp>
        <p:pic>
          <p:nvPicPr>
            <p:cNvPr id="63" name="Picture 2" descr="C:\Users\asj\Downloads\111158-dogs\png\dog-smelling-a-bone.png">
              <a:extLst>
                <a:ext uri="{FF2B5EF4-FFF2-40B4-BE49-F238E27FC236}">
                  <a16:creationId xmlns:a16="http://schemas.microsoft.com/office/drawing/2014/main" id="{BD846046-F975-29DA-3986-2F88DF8F39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3450" y="92788"/>
              <a:ext cx="678762" cy="6787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CB931274-D9A9-77B8-426C-DBEC97F28FB2}"/>
              </a:ext>
            </a:extLst>
          </p:cNvPr>
          <p:cNvSpPr txBox="1"/>
          <p:nvPr/>
        </p:nvSpPr>
        <p:spPr>
          <a:xfrm>
            <a:off x="4013161" y="363320"/>
            <a:ext cx="11176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002060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[Index]</a:t>
            </a:r>
            <a:endParaRPr lang="ko-KR" altLang="en-US" sz="2000" dirty="0">
              <a:solidFill>
                <a:srgbClr val="002060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5623013-14D7-4BAF-9777-E56A48E895EC}"/>
              </a:ext>
            </a:extLst>
          </p:cNvPr>
          <p:cNvSpPr/>
          <p:nvPr/>
        </p:nvSpPr>
        <p:spPr>
          <a:xfrm>
            <a:off x="0" y="4157486"/>
            <a:ext cx="2996586" cy="8977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E755E2F-B350-48D1-87F0-7F1E01758BCE}"/>
              </a:ext>
            </a:extLst>
          </p:cNvPr>
          <p:cNvSpPr txBox="1"/>
          <p:nvPr/>
        </p:nvSpPr>
        <p:spPr>
          <a:xfrm>
            <a:off x="83874" y="4230871"/>
            <a:ext cx="16770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tx2">
                    <a:lumMod val="40000"/>
                    <a:lumOff val="6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Slider</a:t>
            </a:r>
            <a:endParaRPr lang="ko-KR" altLang="en-US" sz="1200" b="1" dirty="0">
              <a:solidFill>
                <a:schemeClr val="tx2">
                  <a:lumMod val="40000"/>
                  <a:lumOff val="60000"/>
                </a:schemeClr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BC1A7D7-5E35-4EDD-BCB6-BFE466060783}"/>
              </a:ext>
            </a:extLst>
          </p:cNvPr>
          <p:cNvSpPr/>
          <p:nvPr/>
        </p:nvSpPr>
        <p:spPr>
          <a:xfrm>
            <a:off x="6517931" y="822835"/>
            <a:ext cx="2496251" cy="8977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FF9337E-5A53-4000-97FF-6AE424D53A03}"/>
              </a:ext>
            </a:extLst>
          </p:cNvPr>
          <p:cNvSpPr txBox="1"/>
          <p:nvPr/>
        </p:nvSpPr>
        <p:spPr>
          <a:xfrm>
            <a:off x="6426357" y="1185541"/>
            <a:ext cx="2496251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050" b="1" dirty="0">
                <a:solidFill>
                  <a:schemeClr val="bg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주요 페이지</a:t>
            </a:r>
            <a:r>
              <a:rPr lang="en-US" altLang="ko-KR" sz="1050" b="1" dirty="0">
                <a:solidFill>
                  <a:schemeClr val="bg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(</a:t>
            </a:r>
            <a:r>
              <a:rPr lang="ko-KR" altLang="en-US" sz="1050" b="1" dirty="0" err="1">
                <a:solidFill>
                  <a:schemeClr val="bg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지점찾기</a:t>
            </a:r>
            <a:r>
              <a:rPr lang="en-US" altLang="ko-KR" sz="1050" b="1" dirty="0">
                <a:solidFill>
                  <a:schemeClr val="bg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, </a:t>
            </a:r>
            <a:r>
              <a:rPr lang="ko-KR" altLang="en-US" sz="1050" b="1" dirty="0">
                <a:solidFill>
                  <a:schemeClr val="bg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회사소개</a:t>
            </a:r>
            <a:r>
              <a:rPr lang="en-US" altLang="ko-KR" sz="1050" b="1" dirty="0">
                <a:solidFill>
                  <a:schemeClr val="bg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, </a:t>
            </a:r>
            <a:r>
              <a:rPr lang="ko-KR" altLang="en-US" sz="1050" b="1" dirty="0">
                <a:solidFill>
                  <a:schemeClr val="bg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교육안내</a:t>
            </a:r>
            <a:r>
              <a:rPr lang="en-US" altLang="ko-KR" sz="1050" b="1" dirty="0">
                <a:solidFill>
                  <a:schemeClr val="bg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)</a:t>
            </a:r>
            <a:r>
              <a:rPr lang="ko-KR" altLang="en-US" sz="1050" b="1" dirty="0">
                <a:solidFill>
                  <a:schemeClr val="bg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를 가장 눈에 띄는 위치에 배치하도록 함</a:t>
            </a:r>
            <a:endParaRPr lang="en-US" altLang="ko-KR" sz="1050" b="1" dirty="0">
              <a:solidFill>
                <a:schemeClr val="bg1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5977C84-9C5A-4F81-9CF3-F8A6E71B11F3}"/>
              </a:ext>
            </a:extLst>
          </p:cNvPr>
          <p:cNvSpPr txBox="1"/>
          <p:nvPr/>
        </p:nvSpPr>
        <p:spPr>
          <a:xfrm>
            <a:off x="6606222" y="913886"/>
            <a:ext cx="16770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사용자의 입장에서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457F286-B608-4A29-9DBC-7D595E7EC3FE}"/>
              </a:ext>
            </a:extLst>
          </p:cNvPr>
          <p:cNvSpPr txBox="1"/>
          <p:nvPr/>
        </p:nvSpPr>
        <p:spPr>
          <a:xfrm>
            <a:off x="82265" y="4593577"/>
            <a:ext cx="18853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200" b="1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외부 </a:t>
            </a:r>
            <a:r>
              <a:rPr lang="en-US" altLang="ko-KR" sz="1200" b="1" dirty="0" err="1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css</a:t>
            </a:r>
            <a:r>
              <a:rPr lang="en-US" altLang="ko-KR" sz="1200" b="1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, </a:t>
            </a:r>
            <a:r>
              <a:rPr lang="en-US" altLang="ko-KR" sz="1200" b="1" dirty="0" err="1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js</a:t>
            </a:r>
            <a:r>
              <a:rPr lang="en-US" altLang="ko-KR" sz="1200" b="1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ko-KR" altLang="en-US" sz="1200" b="1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링크 사용</a:t>
            </a:r>
            <a:endParaRPr lang="en-US" altLang="ko-KR" sz="1200" b="1" dirty="0">
              <a:solidFill>
                <a:schemeClr val="bg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marL="171450" indent="-171450">
              <a:buFontTx/>
              <a:buChar char="-"/>
            </a:pPr>
            <a:endParaRPr lang="ko-KR" altLang="en-US" sz="1200" b="1" dirty="0">
              <a:solidFill>
                <a:schemeClr val="bg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1384D6FF-E948-4AB6-B334-A855C99EC63E}"/>
              </a:ext>
            </a:extLst>
          </p:cNvPr>
          <p:cNvSpPr/>
          <p:nvPr/>
        </p:nvSpPr>
        <p:spPr>
          <a:xfrm>
            <a:off x="-1651504" y="1554433"/>
            <a:ext cx="1008112" cy="33231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FF0000"/>
                </a:solidFill>
              </a:ln>
            </a:endParaRPr>
          </a:p>
        </p:txBody>
      </p:sp>
      <p:pic>
        <p:nvPicPr>
          <p:cNvPr id="2" name="온라인 미디어 1" title="Slider">
            <a:hlinkClick r:id="" action="ppaction://media"/>
            <a:extLst>
              <a:ext uri="{FF2B5EF4-FFF2-40B4-BE49-F238E27FC236}">
                <a16:creationId xmlns:a16="http://schemas.microsoft.com/office/drawing/2014/main" id="{74BAABD3-3737-4673-A7AB-FDE5E285D6E4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7"/>
          <a:stretch>
            <a:fillRect/>
          </a:stretch>
        </p:blipFill>
        <p:spPr>
          <a:xfrm>
            <a:off x="191547" y="971326"/>
            <a:ext cx="6108645" cy="3039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222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3">
            <a:extLst>
              <a:ext uri="{FF2B5EF4-FFF2-40B4-BE49-F238E27FC236}">
                <a16:creationId xmlns:a16="http://schemas.microsoft.com/office/drawing/2014/main" id="{EC804D36-A101-4687-8FB6-28963F9F186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8052" y="2155746"/>
            <a:ext cx="5142613" cy="2724801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DDE6A1E5-0DDF-5F5C-E000-60AEE8449A60}"/>
              </a:ext>
            </a:extLst>
          </p:cNvPr>
          <p:cNvGrpSpPr/>
          <p:nvPr/>
        </p:nvGrpSpPr>
        <p:grpSpPr>
          <a:xfrm>
            <a:off x="1" y="4551897"/>
            <a:ext cx="9143999" cy="591603"/>
            <a:chOff x="0" y="4556014"/>
            <a:chExt cx="9143999" cy="591603"/>
          </a:xfrm>
        </p:grpSpPr>
        <p:cxnSp>
          <p:nvCxnSpPr>
            <p:cNvPr id="10" name="직선 연결선 4">
              <a:extLst>
                <a:ext uri="{FF2B5EF4-FFF2-40B4-BE49-F238E27FC236}">
                  <a16:creationId xmlns:a16="http://schemas.microsoft.com/office/drawing/2014/main" id="{E74A0061-33AA-DAA1-12A8-783AE496964A}"/>
                </a:ext>
              </a:extLst>
            </p:cNvPr>
            <p:cNvCxnSpPr/>
            <p:nvPr/>
          </p:nvCxnSpPr>
          <p:spPr>
            <a:xfrm>
              <a:off x="0" y="5096222"/>
              <a:ext cx="8611751" cy="0"/>
            </a:xfrm>
            <a:prstGeom prst="line">
              <a:avLst/>
            </a:prstGeom>
            <a:ln>
              <a:solidFill>
                <a:srgbClr val="39413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모서리가 둥근 사각형 설명선 10">
              <a:extLst>
                <a:ext uri="{FF2B5EF4-FFF2-40B4-BE49-F238E27FC236}">
                  <a16:creationId xmlns:a16="http://schemas.microsoft.com/office/drawing/2014/main" id="{ED5D9CF4-4AD9-F504-E7CA-FBDEBEE816B3}"/>
                </a:ext>
              </a:extLst>
            </p:cNvPr>
            <p:cNvSpPr/>
            <p:nvPr/>
          </p:nvSpPr>
          <p:spPr>
            <a:xfrm>
              <a:off x="8244409" y="4761900"/>
              <a:ext cx="367344" cy="179829"/>
            </a:xfrm>
            <a:prstGeom prst="wedgeRoundRectCallout">
              <a:avLst>
                <a:gd name="adj1" fmla="val 42805"/>
                <a:gd name="adj2" fmla="val 71384"/>
                <a:gd name="adj3" fmla="val 16667"/>
              </a:avLst>
            </a:prstGeom>
            <a:solidFill>
              <a:schemeClr val="bg1"/>
            </a:solidFill>
            <a:ln w="12700">
              <a:solidFill>
                <a:srgbClr val="39413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solidFill>
                    <a:srgbClr val="394131"/>
                  </a:solidFill>
                  <a:latin typeface="나눔스퀘어OTF Bold" pitchFamily="34" charset="-127"/>
                  <a:ea typeface="나눔스퀘어OTF Bold" pitchFamily="34" charset="-127"/>
                </a:rPr>
                <a:t>8</a:t>
              </a:r>
              <a:endParaRPr lang="ko-KR" altLang="en-US" sz="900" dirty="0">
                <a:solidFill>
                  <a:srgbClr val="394131"/>
                </a:solidFill>
                <a:latin typeface="나눔스퀘어OTF Bold" pitchFamily="34" charset="-127"/>
                <a:ea typeface="나눔스퀘어OTF Bold" pitchFamily="34" charset="-127"/>
              </a:endParaRPr>
            </a:p>
          </p:txBody>
        </p:sp>
        <p:pic>
          <p:nvPicPr>
            <p:cNvPr id="11" name="Picture 3" descr="C:\Users\asj\Downloads\111158-dogs\png\dog-with-belt-walking-with-a-man.png">
              <a:extLst>
                <a:ext uri="{FF2B5EF4-FFF2-40B4-BE49-F238E27FC236}">
                  <a16:creationId xmlns:a16="http://schemas.microsoft.com/office/drawing/2014/main" id="{785914BC-E33B-ECF7-632E-7A2135AA492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694" b="7921"/>
            <a:stretch/>
          </p:blipFill>
          <p:spPr bwMode="auto">
            <a:xfrm flipH="1">
              <a:off x="8611751" y="4556014"/>
              <a:ext cx="532248" cy="5916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E5CD6AE5-E9F4-D334-E4CD-1D193E161EF3}"/>
              </a:ext>
            </a:extLst>
          </p:cNvPr>
          <p:cNvSpPr/>
          <p:nvPr/>
        </p:nvSpPr>
        <p:spPr>
          <a:xfrm>
            <a:off x="-3" y="267494"/>
            <a:ext cx="9144003" cy="70239"/>
          </a:xfrm>
          <a:prstGeom prst="rect">
            <a:avLst/>
          </a:prstGeom>
          <a:solidFill>
            <a:srgbClr val="FFB66B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AEAFE312-E32D-FABC-C0E8-9817112B158F}"/>
              </a:ext>
            </a:extLst>
          </p:cNvPr>
          <p:cNvSpPr/>
          <p:nvPr/>
        </p:nvSpPr>
        <p:spPr>
          <a:xfrm>
            <a:off x="-3" y="337734"/>
            <a:ext cx="9144003" cy="419618"/>
          </a:xfrm>
          <a:prstGeom prst="rect">
            <a:avLst/>
          </a:prstGeom>
          <a:solidFill>
            <a:srgbClr val="FFE3CE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E1174EB0-F168-8150-466F-5E729EA3821A}"/>
              </a:ext>
            </a:extLst>
          </p:cNvPr>
          <p:cNvSpPr/>
          <p:nvPr/>
        </p:nvSpPr>
        <p:spPr>
          <a:xfrm>
            <a:off x="-2" y="-1"/>
            <a:ext cx="9144002" cy="26749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F83548E9-0A62-895F-F172-02163B38248F}"/>
              </a:ext>
            </a:extLst>
          </p:cNvPr>
          <p:cNvGrpSpPr/>
          <p:nvPr/>
        </p:nvGrpSpPr>
        <p:grpSpPr>
          <a:xfrm>
            <a:off x="213450" y="92788"/>
            <a:ext cx="3638470" cy="678762"/>
            <a:chOff x="213450" y="92788"/>
            <a:chExt cx="3134414" cy="678762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FAC7D35F-2A39-06E3-50D0-50601F795FDB}"/>
                </a:ext>
              </a:extLst>
            </p:cNvPr>
            <p:cNvSpPr txBox="1"/>
            <p:nvPr/>
          </p:nvSpPr>
          <p:spPr>
            <a:xfrm>
              <a:off x="956659" y="373643"/>
              <a:ext cx="23912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srgbClr val="394131"/>
                  </a:solidFill>
                  <a:latin typeface="BM DoHyeon OTF" panose="020B0600000101010101" pitchFamily="34" charset="-127"/>
                  <a:ea typeface="BM DoHyeon OTF" panose="020B0600000101010101" pitchFamily="34" charset="-127"/>
                </a:rPr>
                <a:t>04.</a:t>
              </a:r>
              <a:r>
                <a:rPr lang="ko-KR" altLang="en-US" b="1" dirty="0">
                  <a:solidFill>
                    <a:srgbClr val="394131"/>
                  </a:solidFill>
                  <a:latin typeface="BM DoHyeon OTF" panose="020B0600000101010101" pitchFamily="34" charset="-127"/>
                  <a:ea typeface="BM DoHyeon OTF" panose="020B0600000101010101" pitchFamily="34" charset="-127"/>
                </a:rPr>
                <a:t> 웹 페이지 소개</a:t>
              </a:r>
            </a:p>
          </p:txBody>
        </p:sp>
        <p:pic>
          <p:nvPicPr>
            <p:cNvPr id="63" name="Picture 2" descr="C:\Users\asj\Downloads\111158-dogs\png\dog-smelling-a-bone.png">
              <a:extLst>
                <a:ext uri="{FF2B5EF4-FFF2-40B4-BE49-F238E27FC236}">
                  <a16:creationId xmlns:a16="http://schemas.microsoft.com/office/drawing/2014/main" id="{BD846046-F975-29DA-3986-2F88DF8F39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3450" y="92788"/>
              <a:ext cx="678762" cy="6787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5623013-14D7-4BAF-9777-E56A48E895EC}"/>
              </a:ext>
            </a:extLst>
          </p:cNvPr>
          <p:cNvSpPr/>
          <p:nvPr/>
        </p:nvSpPr>
        <p:spPr>
          <a:xfrm>
            <a:off x="133069" y="4088254"/>
            <a:ext cx="2996586" cy="8977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E755E2F-B350-48D1-87F0-7F1E01758BCE}"/>
              </a:ext>
            </a:extLst>
          </p:cNvPr>
          <p:cNvSpPr txBox="1"/>
          <p:nvPr/>
        </p:nvSpPr>
        <p:spPr>
          <a:xfrm>
            <a:off x="254154" y="4210214"/>
            <a:ext cx="16770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tx2">
                    <a:lumMod val="40000"/>
                    <a:lumOff val="6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Form, a </a:t>
            </a:r>
            <a:r>
              <a:rPr lang="ko-KR" altLang="en-US" sz="1200" b="1" dirty="0">
                <a:solidFill>
                  <a:schemeClr val="tx2">
                    <a:lumMod val="40000"/>
                    <a:lumOff val="6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태그</a:t>
            </a:r>
            <a:r>
              <a:rPr lang="en-US" altLang="ko-KR" sz="1200" b="1" dirty="0">
                <a:solidFill>
                  <a:schemeClr val="tx2">
                    <a:lumMod val="40000"/>
                    <a:lumOff val="6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	</a:t>
            </a:r>
            <a:endParaRPr lang="ko-KR" altLang="en-US" sz="1200" b="1" dirty="0">
              <a:solidFill>
                <a:schemeClr val="tx2">
                  <a:lumMod val="40000"/>
                  <a:lumOff val="60000"/>
                </a:schemeClr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16DD870-E694-4497-80AC-4F0F2CD1BA33}"/>
              </a:ext>
            </a:extLst>
          </p:cNvPr>
          <p:cNvSpPr txBox="1"/>
          <p:nvPr/>
        </p:nvSpPr>
        <p:spPr>
          <a:xfrm>
            <a:off x="71507" y="4450960"/>
            <a:ext cx="237414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en-US" altLang="ko-KR" sz="1050" b="1" dirty="0">
                <a:solidFill>
                  <a:schemeClr val="bg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Input </a:t>
            </a:r>
            <a:r>
              <a:rPr lang="ko-KR" altLang="en-US" sz="1050" b="1" dirty="0">
                <a:solidFill>
                  <a:schemeClr val="bg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박스</a:t>
            </a:r>
            <a:r>
              <a:rPr lang="en-US" altLang="ko-KR" sz="1050" b="1" dirty="0">
                <a:solidFill>
                  <a:schemeClr val="bg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, a </a:t>
            </a:r>
            <a:r>
              <a:rPr lang="ko-KR" altLang="en-US" sz="1050" b="1" dirty="0">
                <a:solidFill>
                  <a:schemeClr val="bg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태그를 이용</a:t>
            </a:r>
            <a:r>
              <a:rPr lang="en-US" altLang="ko-KR" sz="1050" b="1" dirty="0">
                <a:solidFill>
                  <a:schemeClr val="bg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, </a:t>
            </a:r>
            <a:r>
              <a:rPr lang="ko-KR" altLang="en-US" sz="1050" b="1" dirty="0">
                <a:solidFill>
                  <a:schemeClr val="bg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페이지 이동 및 양식 제출 기능을 구현</a:t>
            </a:r>
            <a:endParaRPr lang="en-US" altLang="ko-KR" sz="1050" b="1" dirty="0">
              <a:solidFill>
                <a:schemeClr val="bg1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BC1A7D7-5E35-4EDD-BCB6-BFE466060783}"/>
              </a:ext>
            </a:extLst>
          </p:cNvPr>
          <p:cNvSpPr/>
          <p:nvPr/>
        </p:nvSpPr>
        <p:spPr>
          <a:xfrm>
            <a:off x="6545988" y="836938"/>
            <a:ext cx="2496251" cy="8977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FF9337E-5A53-4000-97FF-6AE424D53A03}"/>
              </a:ext>
            </a:extLst>
          </p:cNvPr>
          <p:cNvSpPr txBox="1"/>
          <p:nvPr/>
        </p:nvSpPr>
        <p:spPr>
          <a:xfrm>
            <a:off x="6454414" y="1199644"/>
            <a:ext cx="249625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050" b="1" dirty="0">
                <a:solidFill>
                  <a:schemeClr val="bg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페이지 이동 없이 교육 상담 신청과</a:t>
            </a:r>
            <a:r>
              <a:rPr lang="en-US" altLang="ko-KR" sz="1050" b="1" dirty="0">
                <a:solidFill>
                  <a:schemeClr val="bg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 </a:t>
            </a:r>
            <a:r>
              <a:rPr lang="ko-KR" altLang="en-US" sz="1050" b="1" dirty="0">
                <a:solidFill>
                  <a:schemeClr val="bg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지점 문의를 가능하게</a:t>
            </a:r>
            <a:endParaRPr lang="en-US" altLang="ko-KR" sz="1050" b="1" dirty="0">
              <a:solidFill>
                <a:schemeClr val="bg1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5977C84-9C5A-4F81-9CF3-F8A6E71B11F3}"/>
              </a:ext>
            </a:extLst>
          </p:cNvPr>
          <p:cNvSpPr txBox="1"/>
          <p:nvPr/>
        </p:nvSpPr>
        <p:spPr>
          <a:xfrm>
            <a:off x="6634279" y="927989"/>
            <a:ext cx="16770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Index</a:t>
            </a:r>
            <a:r>
              <a:rPr lang="ko-KR" altLang="en-US" sz="12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에서</a:t>
            </a:r>
            <a:r>
              <a:rPr lang="en-US" altLang="ko-KR" sz="12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, </a:t>
            </a:r>
            <a:r>
              <a:rPr lang="ko-KR" altLang="en-US" sz="12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편리하게</a:t>
            </a:r>
            <a:r>
              <a:rPr lang="en-US" altLang="ko-KR" sz="12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,</a:t>
            </a:r>
            <a:endParaRPr lang="ko-KR" altLang="en-US" sz="1200" b="1" dirty="0">
              <a:solidFill>
                <a:schemeClr val="accent2">
                  <a:lumMod val="40000"/>
                  <a:lumOff val="60000"/>
                </a:schemeClr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977CFC3F-3287-4FB9-98F3-FDF58F931FA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9" y="954097"/>
            <a:ext cx="4907328" cy="2756415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E75C6AFD-D817-45C3-95C2-B61E8A421EE1}"/>
              </a:ext>
            </a:extLst>
          </p:cNvPr>
          <p:cNvSpPr txBox="1"/>
          <p:nvPr/>
        </p:nvSpPr>
        <p:spPr>
          <a:xfrm>
            <a:off x="4046693" y="297776"/>
            <a:ext cx="10506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002060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[</a:t>
            </a:r>
            <a:r>
              <a:rPr lang="en-US" altLang="ko-KR" sz="2000" dirty="0">
                <a:solidFill>
                  <a:srgbClr val="002060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Index</a:t>
            </a:r>
            <a:r>
              <a:rPr lang="en-US" altLang="ko-KR" sz="2400" dirty="0">
                <a:solidFill>
                  <a:srgbClr val="002060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]</a:t>
            </a:r>
            <a:endParaRPr lang="ko-KR" altLang="en-US" sz="2400" dirty="0">
              <a:solidFill>
                <a:srgbClr val="002060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C4B266C-A8D9-4495-B699-DCC7C47E519B}"/>
              </a:ext>
            </a:extLst>
          </p:cNvPr>
          <p:cNvSpPr/>
          <p:nvPr/>
        </p:nvSpPr>
        <p:spPr>
          <a:xfrm>
            <a:off x="6228184" y="3704418"/>
            <a:ext cx="2487196" cy="11620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FF0000"/>
                </a:solidFill>
              </a:ln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8048B16-E4D4-49EC-BD51-0B974CA33881}"/>
              </a:ext>
            </a:extLst>
          </p:cNvPr>
          <p:cNvSpPr/>
          <p:nvPr/>
        </p:nvSpPr>
        <p:spPr>
          <a:xfrm>
            <a:off x="2121543" y="1568536"/>
            <a:ext cx="722265" cy="28313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FF0000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38287274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1205</TotalTime>
  <Words>622</Words>
  <Application>Microsoft Macintosh PowerPoint</Application>
  <PresentationFormat>화면 슬라이드 쇼(16:9)</PresentationFormat>
  <Paragraphs>134</Paragraphs>
  <Slides>20</Slides>
  <Notes>16</Notes>
  <HiddenSlides>0</HiddenSlides>
  <MMClips>1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8" baseType="lpstr">
      <vt:lpstr>맑은 고딕</vt:lpstr>
      <vt:lpstr>BM DoHyeon OTF</vt:lpstr>
      <vt:lpstr>BM JUA OTF</vt:lpstr>
      <vt:lpstr>Arial</vt:lpstr>
      <vt:lpstr>BM HANNA Air OTF</vt:lpstr>
      <vt:lpstr>Tmon몬소리OTF Black</vt:lpstr>
      <vt:lpstr>나눔스퀘어OTF 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asj</dc:creator>
  <cp:lastModifiedBy>한 희수</cp:lastModifiedBy>
  <cp:revision>136</cp:revision>
  <dcterms:created xsi:type="dcterms:W3CDTF">2019-11-18T03:10:44Z</dcterms:created>
  <dcterms:modified xsi:type="dcterms:W3CDTF">2023-04-06T08:54:06Z</dcterms:modified>
</cp:coreProperties>
</file>